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9.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8" r:id="rId1"/>
    <p:sldMasterId id="2147483752" r:id="rId2"/>
  </p:sldMasterIdLst>
  <p:notesMasterIdLst>
    <p:notesMasterId r:id="rId31"/>
  </p:notesMasterIdLst>
  <p:handoutMasterIdLst>
    <p:handoutMasterId r:id="rId32"/>
  </p:handoutMasterIdLst>
  <p:sldIdLst>
    <p:sldId id="269" r:id="rId3"/>
    <p:sldId id="355" r:id="rId4"/>
    <p:sldId id="347" r:id="rId5"/>
    <p:sldId id="356" r:id="rId6"/>
    <p:sldId id="325" r:id="rId7"/>
    <p:sldId id="364" r:id="rId8"/>
    <p:sldId id="353" r:id="rId9"/>
    <p:sldId id="354" r:id="rId10"/>
    <p:sldId id="351" r:id="rId11"/>
    <p:sldId id="302" r:id="rId12"/>
    <p:sldId id="357" r:id="rId13"/>
    <p:sldId id="358" r:id="rId14"/>
    <p:sldId id="339" r:id="rId15"/>
    <p:sldId id="359" r:id="rId16"/>
    <p:sldId id="338" r:id="rId17"/>
    <p:sldId id="322" r:id="rId18"/>
    <p:sldId id="326" r:id="rId19"/>
    <p:sldId id="360" r:id="rId20"/>
    <p:sldId id="361" r:id="rId21"/>
    <p:sldId id="328" r:id="rId22"/>
    <p:sldId id="329" r:id="rId23"/>
    <p:sldId id="330" r:id="rId24"/>
    <p:sldId id="334" r:id="rId25"/>
    <p:sldId id="335" r:id="rId26"/>
    <p:sldId id="336" r:id="rId27"/>
    <p:sldId id="362" r:id="rId28"/>
    <p:sldId id="363" r:id="rId29"/>
    <p:sldId id="303"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07D5"/>
    <a:srgbClr val="020202"/>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28" autoAdjust="0"/>
    <p:restoredTop sz="54868" autoAdjust="0"/>
  </p:normalViewPr>
  <p:slideViewPr>
    <p:cSldViewPr snapToGrid="0">
      <p:cViewPr varScale="1">
        <p:scale>
          <a:sx n="45" d="100"/>
          <a:sy n="45" d="100"/>
        </p:scale>
        <p:origin x="1877" y="24"/>
      </p:cViewPr>
      <p:guideLst/>
    </p:cSldViewPr>
  </p:slideViewPr>
  <p:notesTextViewPr>
    <p:cViewPr>
      <p:scale>
        <a:sx n="3" d="2"/>
        <a:sy n="3" d="2"/>
      </p:scale>
      <p:origin x="0" y="0"/>
    </p:cViewPr>
  </p:notesTextViewPr>
  <p:sorterViewPr>
    <p:cViewPr>
      <p:scale>
        <a:sx n="100" d="100"/>
        <a:sy n="100" d="100"/>
      </p:scale>
      <p:origin x="0" y="-60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3A8460A-727F-4BAE-9CE3-DD08F5BA039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CA"/>
              <a:t>Nav Canada</a:t>
            </a:r>
          </a:p>
        </p:txBody>
      </p:sp>
      <p:sp>
        <p:nvSpPr>
          <p:cNvPr id="3" name="Date Placeholder 2">
            <a:extLst>
              <a:ext uri="{FF2B5EF4-FFF2-40B4-BE49-F238E27FC236}">
                <a16:creationId xmlns:a16="http://schemas.microsoft.com/office/drawing/2014/main" id="{9C658529-BB33-45E4-925F-35308BB7B5E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B38912-940A-4642-8028-FA1BEB501261}" type="datetimeFigureOut">
              <a:rPr lang="en-CA" smtClean="0"/>
              <a:t>2022-03-19</a:t>
            </a:fld>
            <a:endParaRPr lang="en-CA"/>
          </a:p>
        </p:txBody>
      </p:sp>
      <p:sp>
        <p:nvSpPr>
          <p:cNvPr id="4" name="Footer Placeholder 3">
            <a:extLst>
              <a:ext uri="{FF2B5EF4-FFF2-40B4-BE49-F238E27FC236}">
                <a16:creationId xmlns:a16="http://schemas.microsoft.com/office/drawing/2014/main" id="{4651DC90-400B-4970-BF21-A022E201D7F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ADA443BE-D110-4D2C-B070-2D0F8B2F7E9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731B0B-D74A-4A09-A153-84CA6C71E7BB}" type="slidenum">
              <a:rPr lang="en-CA" smtClean="0"/>
              <a:t>‹#›</a:t>
            </a:fld>
            <a:endParaRPr lang="en-CA"/>
          </a:p>
        </p:txBody>
      </p:sp>
    </p:spTree>
    <p:extLst>
      <p:ext uri="{BB962C8B-B14F-4D97-AF65-F5344CB8AC3E}">
        <p14:creationId xmlns:p14="http://schemas.microsoft.com/office/powerpoint/2010/main" val="3679190917"/>
      </p:ext>
    </p:extLst>
  </p:cSld>
  <p:clrMap bg1="lt1" tx1="dk1" bg2="lt2" tx2="dk2" accent1="accent1" accent2="accent2" accent3="accent3" accent4="accent4" accent5="accent5" accent6="accent6" hlink="hlink" folHlink="folHlink"/>
  <p:hf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09T23:46:47.025"/>
    </inkml:context>
    <inkml:brush xml:id="br0">
      <inkml:brushProperty name="width" value="0.05" units="cm"/>
      <inkml:brushProperty name="height" value="0.05" units="cm"/>
      <inkml:brushProperty name="ignorePressure" value="1"/>
    </inkml:brush>
  </inkml:definitions>
  <inkml:trace contextRef="#ctx0" brushRef="#br0">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09T23:46:50.759"/>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09T23:46:51.662"/>
    </inkml:context>
    <inkml:brush xml:id="br0">
      <inkml:brushProperty name="width" value="0.05" units="cm"/>
      <inkml:brushProperty name="height" value="0.05" units="cm"/>
      <inkml:brushProperty name="ignorePressure" value="1"/>
    </inkml:brush>
  </inkml:definitions>
  <inkml:trace contextRef="#ctx0" brushRef="#br0">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09T23:46:47.025"/>
    </inkml:context>
    <inkml:brush xml:id="br0">
      <inkml:brushProperty name="width" value="0.05" units="cm"/>
      <inkml:brushProperty name="height" value="0.05" units="cm"/>
      <inkml:brushProperty name="ignorePressure" value="1"/>
    </inkml:brush>
  </inkml:definitions>
  <inkml:trace contextRef="#ctx0" brushRef="#br0">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09T23:46:50.759"/>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09T23:46:51.662"/>
    </inkml:context>
    <inkml:brush xml:id="br0">
      <inkml:brushProperty name="width" value="0.05" units="cm"/>
      <inkml:brushProperty name="height" value="0.05" units="cm"/>
      <inkml:brushProperty name="ignorePressure" value="1"/>
    </inkml:brush>
  </inkml:definitions>
  <inkml:trace contextRef="#ctx0" brushRef="#br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CA"/>
              <a:t>Nav Canada</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122728-B349-4485-AB70-8BEF418EC9E4}" type="datetimeFigureOut">
              <a:rPr lang="en-CA" smtClean="0"/>
              <a:t>2022-03-19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72F281-EFA4-4520-8017-18D483851B31}" type="slidenum">
              <a:rPr lang="en-CA" smtClean="0"/>
              <a:t>‹#›</a:t>
            </a:fld>
            <a:endParaRPr lang="en-CA"/>
          </a:p>
        </p:txBody>
      </p:sp>
    </p:spTree>
    <p:extLst>
      <p:ext uri="{BB962C8B-B14F-4D97-AF65-F5344CB8AC3E}">
        <p14:creationId xmlns:p14="http://schemas.microsoft.com/office/powerpoint/2010/main" val="191495849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6DC216E-6311-944E-B82F-A7FDF36F6645}" type="slidenum">
              <a:rPr lang="en-US" smtClean="0"/>
              <a:t>1</a:t>
            </a:fld>
            <a:endParaRPr lang="en-US" dirty="0"/>
          </a:p>
        </p:txBody>
      </p:sp>
      <p:sp>
        <p:nvSpPr>
          <p:cNvPr id="5" name="Header Placeholder 4">
            <a:extLst>
              <a:ext uri="{FF2B5EF4-FFF2-40B4-BE49-F238E27FC236}">
                <a16:creationId xmlns:a16="http://schemas.microsoft.com/office/drawing/2014/main" id="{35FBCED6-511E-40CE-B3E1-D620C5926C23}"/>
              </a:ext>
            </a:extLst>
          </p:cNvPr>
          <p:cNvSpPr>
            <a:spLocks noGrp="1"/>
          </p:cNvSpPr>
          <p:nvPr>
            <p:ph type="hdr" sz="quarter"/>
          </p:nvPr>
        </p:nvSpPr>
        <p:spPr/>
        <p:txBody>
          <a:bodyPr/>
          <a:lstStyle/>
          <a:p>
            <a:r>
              <a:rPr lang="en-CA" dirty="0"/>
              <a:t>Nav Canada</a:t>
            </a:r>
          </a:p>
        </p:txBody>
      </p:sp>
    </p:spTree>
    <p:extLst>
      <p:ext uri="{BB962C8B-B14F-4D97-AF65-F5344CB8AC3E}">
        <p14:creationId xmlns:p14="http://schemas.microsoft.com/office/powerpoint/2010/main" val="1133183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is how the new VTPC will appear,</a:t>
            </a:r>
          </a:p>
          <a:p>
            <a:r>
              <a:rPr lang="en-CA" dirty="0"/>
              <a:t>CYA107 Should be CYR107 will be corrected in pub or </a:t>
            </a:r>
            <a:r>
              <a:rPr lang="en-CA" dirty="0" err="1"/>
              <a:t>NOTAM’d</a:t>
            </a:r>
            <a:endParaRPr lang="en-CA" dirty="0"/>
          </a:p>
        </p:txBody>
      </p:sp>
      <p:sp>
        <p:nvSpPr>
          <p:cNvPr id="4" name="Header Placeholder 3"/>
          <p:cNvSpPr>
            <a:spLocks noGrp="1"/>
          </p:cNvSpPr>
          <p:nvPr>
            <p:ph type="hdr" sz="quarter"/>
          </p:nvPr>
        </p:nvSpPr>
        <p:spPr/>
        <p:txBody>
          <a:bodyPr/>
          <a:lstStyle/>
          <a:p>
            <a:r>
              <a:rPr lang="en-CA"/>
              <a:t>Nav Canada</a:t>
            </a:r>
          </a:p>
        </p:txBody>
      </p:sp>
      <p:sp>
        <p:nvSpPr>
          <p:cNvPr id="5" name="Slide Number Placeholder 4"/>
          <p:cNvSpPr>
            <a:spLocks noGrp="1"/>
          </p:cNvSpPr>
          <p:nvPr>
            <p:ph type="sldNum" sz="quarter" idx="5"/>
          </p:nvPr>
        </p:nvSpPr>
        <p:spPr/>
        <p:txBody>
          <a:bodyPr/>
          <a:lstStyle/>
          <a:p>
            <a:fld id="{4C72F281-EFA4-4520-8017-18D483851B31}" type="slidenum">
              <a:rPr lang="en-CA" smtClean="0"/>
              <a:t>10</a:t>
            </a:fld>
            <a:endParaRPr lang="en-CA"/>
          </a:p>
        </p:txBody>
      </p:sp>
    </p:spTree>
    <p:extLst>
      <p:ext uri="{BB962C8B-B14F-4D97-AF65-F5344CB8AC3E}">
        <p14:creationId xmlns:p14="http://schemas.microsoft.com/office/powerpoint/2010/main" val="3518849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VIA Aeronautical Information Circular</a:t>
            </a:r>
          </a:p>
        </p:txBody>
      </p:sp>
      <p:sp>
        <p:nvSpPr>
          <p:cNvPr id="4" name="Header Placeholder 3"/>
          <p:cNvSpPr>
            <a:spLocks noGrp="1"/>
          </p:cNvSpPr>
          <p:nvPr>
            <p:ph type="hdr" sz="quarter"/>
          </p:nvPr>
        </p:nvSpPr>
        <p:spPr/>
        <p:txBody>
          <a:bodyPr/>
          <a:lstStyle/>
          <a:p>
            <a:r>
              <a:rPr lang="en-CA"/>
              <a:t>Nav Canada</a:t>
            </a:r>
          </a:p>
        </p:txBody>
      </p:sp>
      <p:sp>
        <p:nvSpPr>
          <p:cNvPr id="5" name="Slide Number Placeholder 4"/>
          <p:cNvSpPr>
            <a:spLocks noGrp="1"/>
          </p:cNvSpPr>
          <p:nvPr>
            <p:ph type="sldNum" sz="quarter" idx="5"/>
          </p:nvPr>
        </p:nvSpPr>
        <p:spPr/>
        <p:txBody>
          <a:bodyPr/>
          <a:lstStyle/>
          <a:p>
            <a:fld id="{4C72F281-EFA4-4520-8017-18D483851B31}" type="slidenum">
              <a:rPr lang="en-CA" smtClean="0"/>
              <a:t>11</a:t>
            </a:fld>
            <a:endParaRPr lang="en-CA"/>
          </a:p>
        </p:txBody>
      </p:sp>
    </p:spTree>
    <p:extLst>
      <p:ext uri="{BB962C8B-B14F-4D97-AF65-F5344CB8AC3E}">
        <p14:creationId xmlns:p14="http://schemas.microsoft.com/office/powerpoint/2010/main" val="3216796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CYCD CZ and </a:t>
            </a:r>
            <a:r>
              <a:rPr lang="en-US" dirty="0" err="1"/>
              <a:t>Harbour</a:t>
            </a:r>
            <a:r>
              <a:rPr lang="en-US" dirty="0"/>
              <a:t> ATF Area will now be displayed in all pubs </a:t>
            </a:r>
            <a:endParaRPr lang="en-CA" dirty="0"/>
          </a:p>
        </p:txBody>
      </p:sp>
      <p:sp>
        <p:nvSpPr>
          <p:cNvPr id="4" name="Header Placeholder 3"/>
          <p:cNvSpPr>
            <a:spLocks noGrp="1"/>
          </p:cNvSpPr>
          <p:nvPr>
            <p:ph type="hdr" sz="quarter"/>
          </p:nvPr>
        </p:nvSpPr>
        <p:spPr/>
        <p:txBody>
          <a:bodyPr/>
          <a:lstStyle/>
          <a:p>
            <a:r>
              <a:rPr lang="en-CA"/>
              <a:t>Nav Canada</a:t>
            </a:r>
          </a:p>
        </p:txBody>
      </p:sp>
      <p:sp>
        <p:nvSpPr>
          <p:cNvPr id="5" name="Slide Number Placeholder 4"/>
          <p:cNvSpPr>
            <a:spLocks noGrp="1"/>
          </p:cNvSpPr>
          <p:nvPr>
            <p:ph type="sldNum" sz="quarter" idx="5"/>
          </p:nvPr>
        </p:nvSpPr>
        <p:spPr/>
        <p:txBody>
          <a:bodyPr/>
          <a:lstStyle/>
          <a:p>
            <a:fld id="{4C72F281-EFA4-4520-8017-18D483851B31}" type="slidenum">
              <a:rPr lang="en-CA" smtClean="0"/>
              <a:t>12</a:t>
            </a:fld>
            <a:endParaRPr lang="en-CA"/>
          </a:p>
        </p:txBody>
      </p:sp>
    </p:spTree>
    <p:extLst>
      <p:ext uri="{BB962C8B-B14F-4D97-AF65-F5344CB8AC3E}">
        <p14:creationId xmlns:p14="http://schemas.microsoft.com/office/powerpoint/2010/main" val="3908964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IFR Tracks will be displayed in all VFR pubs to help raise awareness</a:t>
            </a:r>
            <a:endParaRPr lang="en-CA" dirty="0"/>
          </a:p>
        </p:txBody>
      </p:sp>
      <p:sp>
        <p:nvSpPr>
          <p:cNvPr id="4" name="Header Placeholder 3"/>
          <p:cNvSpPr>
            <a:spLocks noGrp="1"/>
          </p:cNvSpPr>
          <p:nvPr>
            <p:ph type="hdr" sz="quarter"/>
          </p:nvPr>
        </p:nvSpPr>
        <p:spPr/>
        <p:txBody>
          <a:bodyPr/>
          <a:lstStyle/>
          <a:p>
            <a:r>
              <a:rPr lang="en-CA"/>
              <a:t>Nav Canada</a:t>
            </a:r>
          </a:p>
        </p:txBody>
      </p:sp>
      <p:sp>
        <p:nvSpPr>
          <p:cNvPr id="5" name="Slide Number Placeholder 4"/>
          <p:cNvSpPr>
            <a:spLocks noGrp="1"/>
          </p:cNvSpPr>
          <p:nvPr>
            <p:ph type="sldNum" sz="quarter" idx="5"/>
          </p:nvPr>
        </p:nvSpPr>
        <p:spPr/>
        <p:txBody>
          <a:bodyPr/>
          <a:lstStyle/>
          <a:p>
            <a:fld id="{4C72F281-EFA4-4520-8017-18D483851B31}" type="slidenum">
              <a:rPr lang="en-CA" smtClean="0"/>
              <a:t>13</a:t>
            </a:fld>
            <a:endParaRPr lang="en-CA"/>
          </a:p>
        </p:txBody>
      </p:sp>
    </p:spTree>
    <p:extLst>
      <p:ext uri="{BB962C8B-B14F-4D97-AF65-F5344CB8AC3E}">
        <p14:creationId xmlns:p14="http://schemas.microsoft.com/office/powerpoint/2010/main" val="1718368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CYCD circuit is very restricted due to irregular size and shape, as well as constraints from terrain. The circuit pattern is to the E of AD and majority of our IFR traffic also comes from the east. This places a lot of traffic with varying skill and performance in close proximity and limited options to resolve conflicts. </a:t>
            </a:r>
          </a:p>
          <a:p>
            <a:r>
              <a:rPr lang="en-US" dirty="0" err="1"/>
              <a:t>Eg</a:t>
            </a:r>
            <a:r>
              <a:rPr lang="en-US" dirty="0"/>
              <a:t>). C172 student vs Q400/B190s flown by IFR pilots) </a:t>
            </a:r>
          </a:p>
          <a:p>
            <a:r>
              <a:rPr lang="en-US" dirty="0"/>
              <a:t>By tracking to the NDB it keeps IFRs outside of the circuit and allows spacing for additional traffic solutions. </a:t>
            </a:r>
          </a:p>
          <a:p>
            <a:r>
              <a:rPr lang="en-US" dirty="0" err="1"/>
              <a:t>Eg</a:t>
            </a:r>
            <a:r>
              <a:rPr lang="en-US" dirty="0"/>
              <a:t>). Extending CCT down wind, CCT traffic gain visual and follow IFR </a:t>
            </a:r>
            <a:r>
              <a:rPr lang="en-US" dirty="0" err="1"/>
              <a:t>acft</a:t>
            </a:r>
            <a:r>
              <a:rPr lang="en-US" dirty="0"/>
              <a:t>, CCT traffic early base/final turn etc. </a:t>
            </a:r>
            <a:endParaRPr lang="en-CA" dirty="0"/>
          </a:p>
        </p:txBody>
      </p:sp>
      <p:sp>
        <p:nvSpPr>
          <p:cNvPr id="4" name="Header Placeholder 3"/>
          <p:cNvSpPr>
            <a:spLocks noGrp="1"/>
          </p:cNvSpPr>
          <p:nvPr>
            <p:ph type="hdr" sz="quarter"/>
          </p:nvPr>
        </p:nvSpPr>
        <p:spPr/>
        <p:txBody>
          <a:bodyPr/>
          <a:lstStyle/>
          <a:p>
            <a:r>
              <a:rPr lang="en-CA"/>
              <a:t>Nav Canada</a:t>
            </a:r>
          </a:p>
        </p:txBody>
      </p:sp>
      <p:sp>
        <p:nvSpPr>
          <p:cNvPr id="5" name="Slide Number Placeholder 4"/>
          <p:cNvSpPr>
            <a:spLocks noGrp="1"/>
          </p:cNvSpPr>
          <p:nvPr>
            <p:ph type="sldNum" sz="quarter" idx="5"/>
          </p:nvPr>
        </p:nvSpPr>
        <p:spPr/>
        <p:txBody>
          <a:bodyPr/>
          <a:lstStyle/>
          <a:p>
            <a:fld id="{4C72F281-EFA4-4520-8017-18D483851B31}" type="slidenum">
              <a:rPr lang="en-CA" smtClean="0"/>
              <a:t>14</a:t>
            </a:fld>
            <a:endParaRPr lang="en-CA"/>
          </a:p>
        </p:txBody>
      </p:sp>
    </p:spTree>
    <p:extLst>
      <p:ext uri="{BB962C8B-B14F-4D97-AF65-F5344CB8AC3E}">
        <p14:creationId xmlns:p14="http://schemas.microsoft.com/office/powerpoint/2010/main" val="4220092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APCH profiles vary slightly based on </a:t>
            </a:r>
            <a:r>
              <a:rPr lang="en-CA" dirty="0" err="1"/>
              <a:t>acft</a:t>
            </a:r>
            <a:r>
              <a:rPr lang="en-CA" dirty="0"/>
              <a:t> type, performance and experience but typically squared off for 1-3 NM final </a:t>
            </a:r>
          </a:p>
        </p:txBody>
      </p:sp>
      <p:sp>
        <p:nvSpPr>
          <p:cNvPr id="4" name="Header Placeholder 3"/>
          <p:cNvSpPr>
            <a:spLocks noGrp="1"/>
          </p:cNvSpPr>
          <p:nvPr>
            <p:ph type="hdr" sz="quarter"/>
          </p:nvPr>
        </p:nvSpPr>
        <p:spPr/>
        <p:txBody>
          <a:bodyPr/>
          <a:lstStyle/>
          <a:p>
            <a:r>
              <a:rPr lang="en-CA"/>
              <a:t>Nav Canada</a:t>
            </a:r>
          </a:p>
        </p:txBody>
      </p:sp>
      <p:sp>
        <p:nvSpPr>
          <p:cNvPr id="5" name="Slide Number Placeholder 4"/>
          <p:cNvSpPr>
            <a:spLocks noGrp="1"/>
          </p:cNvSpPr>
          <p:nvPr>
            <p:ph type="sldNum" sz="quarter" idx="5"/>
          </p:nvPr>
        </p:nvSpPr>
        <p:spPr/>
        <p:txBody>
          <a:bodyPr/>
          <a:lstStyle/>
          <a:p>
            <a:fld id="{4C72F281-EFA4-4520-8017-18D483851B31}" type="slidenum">
              <a:rPr lang="en-CA" smtClean="0"/>
              <a:t>15</a:t>
            </a:fld>
            <a:endParaRPr lang="en-CA"/>
          </a:p>
        </p:txBody>
      </p:sp>
    </p:spTree>
    <p:extLst>
      <p:ext uri="{BB962C8B-B14F-4D97-AF65-F5344CB8AC3E}">
        <p14:creationId xmlns:p14="http://schemas.microsoft.com/office/powerpoint/2010/main" val="3880230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Header Placeholder 3"/>
          <p:cNvSpPr>
            <a:spLocks noGrp="1"/>
          </p:cNvSpPr>
          <p:nvPr>
            <p:ph type="hdr" sz="quarter"/>
          </p:nvPr>
        </p:nvSpPr>
        <p:spPr/>
        <p:txBody>
          <a:bodyPr/>
          <a:lstStyle/>
          <a:p>
            <a:r>
              <a:rPr lang="en-CA"/>
              <a:t>Nav Canada</a:t>
            </a:r>
          </a:p>
        </p:txBody>
      </p:sp>
      <p:sp>
        <p:nvSpPr>
          <p:cNvPr id="5" name="Slide Number Placeholder 4"/>
          <p:cNvSpPr>
            <a:spLocks noGrp="1"/>
          </p:cNvSpPr>
          <p:nvPr>
            <p:ph type="sldNum" sz="quarter" idx="5"/>
          </p:nvPr>
        </p:nvSpPr>
        <p:spPr/>
        <p:txBody>
          <a:bodyPr/>
          <a:lstStyle/>
          <a:p>
            <a:fld id="{4C72F281-EFA4-4520-8017-18D483851B31}" type="slidenum">
              <a:rPr lang="en-CA" smtClean="0"/>
              <a:t>16</a:t>
            </a:fld>
            <a:endParaRPr lang="en-CA"/>
          </a:p>
        </p:txBody>
      </p:sp>
    </p:spTree>
    <p:extLst>
      <p:ext uri="{BB962C8B-B14F-4D97-AF65-F5344CB8AC3E}">
        <p14:creationId xmlns:p14="http://schemas.microsoft.com/office/powerpoint/2010/main" val="1818561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dirty="0">
                <a:effectLst/>
                <a:latin typeface="Calibri" panose="020F0502020204030204" pitchFamily="34" charset="0"/>
                <a:ea typeface="Calibri" panose="020F0502020204030204" pitchFamily="34" charset="0"/>
                <a:cs typeface="Times New Roman" panose="02020603050405020304" pitchFamily="18" charset="0"/>
              </a:rPr>
              <a:t>CLICK MAP BUTTON</a:t>
            </a:r>
            <a:endParaRPr lang="en-CA" dirty="0"/>
          </a:p>
        </p:txBody>
      </p:sp>
      <p:sp>
        <p:nvSpPr>
          <p:cNvPr id="4" name="Header Placeholder 3"/>
          <p:cNvSpPr>
            <a:spLocks noGrp="1"/>
          </p:cNvSpPr>
          <p:nvPr>
            <p:ph type="hdr" sz="quarter"/>
          </p:nvPr>
        </p:nvSpPr>
        <p:spPr/>
        <p:txBody>
          <a:bodyPr/>
          <a:lstStyle/>
          <a:p>
            <a:r>
              <a:rPr lang="en-CA"/>
              <a:t>Nav Canada</a:t>
            </a:r>
          </a:p>
        </p:txBody>
      </p:sp>
      <p:sp>
        <p:nvSpPr>
          <p:cNvPr id="5" name="Slide Number Placeholder 4"/>
          <p:cNvSpPr>
            <a:spLocks noGrp="1"/>
          </p:cNvSpPr>
          <p:nvPr>
            <p:ph type="sldNum" sz="quarter" idx="5"/>
          </p:nvPr>
        </p:nvSpPr>
        <p:spPr/>
        <p:txBody>
          <a:bodyPr/>
          <a:lstStyle/>
          <a:p>
            <a:fld id="{4C72F281-EFA4-4520-8017-18D483851B31}" type="slidenum">
              <a:rPr lang="en-CA" smtClean="0"/>
              <a:t>17</a:t>
            </a:fld>
            <a:endParaRPr lang="en-CA"/>
          </a:p>
        </p:txBody>
      </p:sp>
    </p:spTree>
    <p:extLst>
      <p:ext uri="{BB962C8B-B14F-4D97-AF65-F5344CB8AC3E}">
        <p14:creationId xmlns:p14="http://schemas.microsoft.com/office/powerpoint/2010/main" val="3015233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Calibri" panose="020F0502020204030204" pitchFamily="34" charset="0"/>
                <a:ea typeface="Calibri" panose="020F0502020204030204" pitchFamily="34" charset="0"/>
                <a:cs typeface="Times New Roman" panose="02020603050405020304" pitchFamily="18" charset="0"/>
              </a:rPr>
              <a:t>VFR following highway come very close to the extended CL to the north and crosses the extended CL to the south</a:t>
            </a:r>
          </a:p>
          <a:p>
            <a:r>
              <a:rPr lang="en-CA" dirty="0"/>
              <a:t>Flying over the gravel pit provides lateral safe zones from the critical areas of both runways for safe midfield crossing.</a:t>
            </a:r>
          </a:p>
          <a:p>
            <a:endParaRPr lang="en-CA" dirty="0"/>
          </a:p>
          <a:p>
            <a:r>
              <a:rPr lang="en-CA" dirty="0"/>
              <a:t>(2 pits, larger one to the west is the checkpoint but as long as ACFT are over/west of either pit it is okay)</a:t>
            </a:r>
          </a:p>
        </p:txBody>
      </p:sp>
      <p:sp>
        <p:nvSpPr>
          <p:cNvPr id="4" name="Header Placeholder 3"/>
          <p:cNvSpPr>
            <a:spLocks noGrp="1"/>
          </p:cNvSpPr>
          <p:nvPr>
            <p:ph type="hdr" sz="quarter"/>
          </p:nvPr>
        </p:nvSpPr>
        <p:spPr/>
        <p:txBody>
          <a:bodyPr/>
          <a:lstStyle/>
          <a:p>
            <a:r>
              <a:rPr lang="en-CA"/>
              <a:t>Nav Canada</a:t>
            </a:r>
          </a:p>
        </p:txBody>
      </p:sp>
      <p:sp>
        <p:nvSpPr>
          <p:cNvPr id="5" name="Slide Number Placeholder 4"/>
          <p:cNvSpPr>
            <a:spLocks noGrp="1"/>
          </p:cNvSpPr>
          <p:nvPr>
            <p:ph type="sldNum" sz="quarter" idx="5"/>
          </p:nvPr>
        </p:nvSpPr>
        <p:spPr/>
        <p:txBody>
          <a:bodyPr/>
          <a:lstStyle/>
          <a:p>
            <a:fld id="{4C72F281-EFA4-4520-8017-18D483851B31}" type="slidenum">
              <a:rPr lang="en-CA" smtClean="0"/>
              <a:t>18</a:t>
            </a:fld>
            <a:endParaRPr lang="en-CA"/>
          </a:p>
        </p:txBody>
      </p:sp>
    </p:spTree>
    <p:extLst>
      <p:ext uri="{BB962C8B-B14F-4D97-AF65-F5344CB8AC3E}">
        <p14:creationId xmlns:p14="http://schemas.microsoft.com/office/powerpoint/2010/main" val="38420191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These routes enhance safety for all aircraft to operate in and near the Nanaimo control zone</a:t>
            </a:r>
          </a:p>
        </p:txBody>
      </p:sp>
      <p:sp>
        <p:nvSpPr>
          <p:cNvPr id="4" name="Header Placeholder 3"/>
          <p:cNvSpPr>
            <a:spLocks noGrp="1"/>
          </p:cNvSpPr>
          <p:nvPr>
            <p:ph type="hdr" sz="quarter"/>
          </p:nvPr>
        </p:nvSpPr>
        <p:spPr/>
        <p:txBody>
          <a:bodyPr/>
          <a:lstStyle/>
          <a:p>
            <a:r>
              <a:rPr lang="en-CA"/>
              <a:t>Nav Canada</a:t>
            </a:r>
          </a:p>
        </p:txBody>
      </p:sp>
      <p:sp>
        <p:nvSpPr>
          <p:cNvPr id="5" name="Slide Number Placeholder 4"/>
          <p:cNvSpPr>
            <a:spLocks noGrp="1"/>
          </p:cNvSpPr>
          <p:nvPr>
            <p:ph type="sldNum" sz="quarter" idx="5"/>
          </p:nvPr>
        </p:nvSpPr>
        <p:spPr/>
        <p:txBody>
          <a:bodyPr/>
          <a:lstStyle/>
          <a:p>
            <a:fld id="{4C72F281-EFA4-4520-8017-18D483851B31}" type="slidenum">
              <a:rPr lang="en-CA" smtClean="0"/>
              <a:t>19</a:t>
            </a:fld>
            <a:endParaRPr lang="en-CA"/>
          </a:p>
        </p:txBody>
      </p:sp>
    </p:spTree>
    <p:extLst>
      <p:ext uri="{BB962C8B-B14F-4D97-AF65-F5344CB8AC3E}">
        <p14:creationId xmlns:p14="http://schemas.microsoft.com/office/powerpoint/2010/main" val="574394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CA" sz="1400" dirty="0">
                <a:effectLst/>
                <a:latin typeface="Calibri" panose="020F0502020204030204" pitchFamily="34" charset="0"/>
                <a:ea typeface="Calibri" panose="020F0502020204030204" pitchFamily="34" charset="0"/>
                <a:cs typeface="Times New Roman" panose="02020603050405020304" pitchFamily="18" charset="0"/>
              </a:rPr>
              <a:t>We felt it important to describe in detail the CCT and procedures as we have had many pilots advise they are unfamiliar with it.</a:t>
            </a:r>
          </a:p>
          <a:p>
            <a:pPr>
              <a:lnSpc>
                <a:spcPct val="107000"/>
              </a:lnSpc>
              <a:spcAft>
                <a:spcPts val="800"/>
              </a:spcAft>
            </a:pPr>
            <a:r>
              <a:rPr lang="en-CA" sz="1400" dirty="0">
                <a:effectLst/>
                <a:latin typeface="Calibri" panose="020F0502020204030204" pitchFamily="34" charset="0"/>
                <a:ea typeface="Calibri" panose="020F0502020204030204" pitchFamily="34" charset="0"/>
                <a:cs typeface="Times New Roman" panose="02020603050405020304" pitchFamily="18" charset="0"/>
              </a:rPr>
              <a:t>Most </a:t>
            </a:r>
            <a:r>
              <a:rPr lang="en-CA" sz="1800" dirty="0">
                <a:effectLst/>
                <a:latin typeface="Calibri" panose="020F0502020204030204" pitchFamily="34" charset="0"/>
                <a:ea typeface="Calibri" panose="020F0502020204030204" pitchFamily="34" charset="0"/>
                <a:cs typeface="Times New Roman" panose="02020603050405020304" pitchFamily="18" charset="0"/>
              </a:rPr>
              <a:t>IFRs will square off final at 1-3 NM, depending on size and performance capabilities</a:t>
            </a:r>
          </a:p>
          <a:p>
            <a:pPr>
              <a:lnSpc>
                <a:spcPct val="107000"/>
              </a:lnSpc>
              <a:spcAft>
                <a:spcPts val="800"/>
              </a:spcAft>
            </a:pPr>
            <a:r>
              <a:rPr lang="fr-CA" sz="1800" dirty="0">
                <a:effectLst/>
                <a:latin typeface="Calibri" panose="020F0502020204030204" pitchFamily="34" charset="0"/>
                <a:ea typeface="Calibri" panose="020F0502020204030204" pitchFamily="34" charset="0"/>
                <a:cs typeface="Times New Roman" panose="02020603050405020304" pitchFamily="18" charset="0"/>
              </a:rPr>
              <a:t>2 Hazard beacons on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Woodley</a:t>
            </a:r>
            <a:r>
              <a:rPr lang="fr-CA" sz="1800" dirty="0">
                <a:effectLst/>
                <a:latin typeface="Calibri" panose="020F0502020204030204" pitchFamily="34" charset="0"/>
                <a:ea typeface="Calibri" panose="020F0502020204030204" pitchFamily="34" charset="0"/>
                <a:cs typeface="Times New Roman" panose="02020603050405020304" pitchFamily="18" charset="0"/>
              </a:rPr>
              <a:t> SE1 752FT, SE2 731 FT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3 Along W Shore Ladysmith Harbour</a:t>
            </a:r>
          </a:p>
          <a:p>
            <a:endParaRPr lang="en-CA" dirty="0"/>
          </a:p>
        </p:txBody>
      </p:sp>
      <p:sp>
        <p:nvSpPr>
          <p:cNvPr id="4" name="Header Placeholder 3"/>
          <p:cNvSpPr>
            <a:spLocks noGrp="1"/>
          </p:cNvSpPr>
          <p:nvPr>
            <p:ph type="hdr" sz="quarter"/>
          </p:nvPr>
        </p:nvSpPr>
        <p:spPr/>
        <p:txBody>
          <a:bodyPr/>
          <a:lstStyle/>
          <a:p>
            <a:r>
              <a:rPr lang="en-CA"/>
              <a:t>Nav Canada</a:t>
            </a:r>
          </a:p>
        </p:txBody>
      </p:sp>
      <p:sp>
        <p:nvSpPr>
          <p:cNvPr id="5" name="Slide Number Placeholder 4"/>
          <p:cNvSpPr>
            <a:spLocks noGrp="1"/>
          </p:cNvSpPr>
          <p:nvPr>
            <p:ph type="sldNum" sz="quarter" idx="5"/>
          </p:nvPr>
        </p:nvSpPr>
        <p:spPr/>
        <p:txBody>
          <a:bodyPr/>
          <a:lstStyle/>
          <a:p>
            <a:fld id="{4C72F281-EFA4-4520-8017-18D483851B31}" type="slidenum">
              <a:rPr lang="en-CA" smtClean="0"/>
              <a:t>2</a:t>
            </a:fld>
            <a:endParaRPr lang="en-CA"/>
          </a:p>
        </p:txBody>
      </p:sp>
    </p:spTree>
    <p:extLst>
      <p:ext uri="{BB962C8B-B14F-4D97-AF65-F5344CB8AC3E}">
        <p14:creationId xmlns:p14="http://schemas.microsoft.com/office/powerpoint/2010/main" val="33204368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Why via Yellow point?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Alleviate congestion/conflicts in Ladysmith Harbour between departing aircraft climb out and descending inbounds to downwind.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err="1"/>
              <a:t>Eg</a:t>
            </a:r>
            <a:r>
              <a:rPr lang="en-CA" dirty="0"/>
              <a:t>). High wing climb out vs low wing descent over Ladysmith Harbour.</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High performance aircraft climb out head to head with slower inbounds.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LADY SID over the Harbour is relatively new and most VFR pilots are still not familiar, expecting IFR departures off RWY 16 with a left hand shuttle climb inside the zone. </a:t>
            </a:r>
          </a:p>
          <a:p>
            <a:endParaRPr lang="en-CA" dirty="0"/>
          </a:p>
        </p:txBody>
      </p:sp>
      <p:sp>
        <p:nvSpPr>
          <p:cNvPr id="4" name="Header Placeholder 3"/>
          <p:cNvSpPr>
            <a:spLocks noGrp="1"/>
          </p:cNvSpPr>
          <p:nvPr>
            <p:ph type="hdr" sz="quarter"/>
          </p:nvPr>
        </p:nvSpPr>
        <p:spPr/>
        <p:txBody>
          <a:bodyPr/>
          <a:lstStyle/>
          <a:p>
            <a:r>
              <a:rPr lang="en-CA"/>
              <a:t>Nav Canada</a:t>
            </a:r>
          </a:p>
        </p:txBody>
      </p:sp>
      <p:sp>
        <p:nvSpPr>
          <p:cNvPr id="5" name="Slide Number Placeholder 4"/>
          <p:cNvSpPr>
            <a:spLocks noGrp="1"/>
          </p:cNvSpPr>
          <p:nvPr>
            <p:ph type="sldNum" sz="quarter" idx="5"/>
          </p:nvPr>
        </p:nvSpPr>
        <p:spPr/>
        <p:txBody>
          <a:bodyPr/>
          <a:lstStyle/>
          <a:p>
            <a:fld id="{4C72F281-EFA4-4520-8017-18D483851B31}" type="slidenum">
              <a:rPr lang="en-CA" smtClean="0"/>
              <a:t>22</a:t>
            </a:fld>
            <a:endParaRPr lang="en-CA"/>
          </a:p>
        </p:txBody>
      </p:sp>
    </p:spTree>
    <p:extLst>
      <p:ext uri="{BB962C8B-B14F-4D97-AF65-F5344CB8AC3E}">
        <p14:creationId xmlns:p14="http://schemas.microsoft.com/office/powerpoint/2010/main" val="26258755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AFTER 1</a:t>
            </a:r>
            <a:r>
              <a:rPr lang="en-CA" baseline="30000" dirty="0"/>
              <a:t>ST</a:t>
            </a:r>
            <a:r>
              <a:rPr lang="en-CA" dirty="0"/>
              <a:t> POINT-REMIND PPL OF GOOGLE EARTH IMAGE OF GRAVEL PIT WAYPOINT.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Following highway creates potential conflict with ARR/DEP path for both RWYs</a:t>
            </a:r>
          </a:p>
        </p:txBody>
      </p:sp>
      <p:sp>
        <p:nvSpPr>
          <p:cNvPr id="4" name="Header Placeholder 3"/>
          <p:cNvSpPr>
            <a:spLocks noGrp="1"/>
          </p:cNvSpPr>
          <p:nvPr>
            <p:ph type="hdr" sz="quarter"/>
          </p:nvPr>
        </p:nvSpPr>
        <p:spPr/>
        <p:txBody>
          <a:bodyPr/>
          <a:lstStyle/>
          <a:p>
            <a:r>
              <a:rPr lang="en-CA"/>
              <a:t>Nav Canada</a:t>
            </a:r>
          </a:p>
        </p:txBody>
      </p:sp>
      <p:sp>
        <p:nvSpPr>
          <p:cNvPr id="5" name="Slide Number Placeholder 4"/>
          <p:cNvSpPr>
            <a:spLocks noGrp="1"/>
          </p:cNvSpPr>
          <p:nvPr>
            <p:ph type="sldNum" sz="quarter" idx="5"/>
          </p:nvPr>
        </p:nvSpPr>
        <p:spPr/>
        <p:txBody>
          <a:bodyPr/>
          <a:lstStyle/>
          <a:p>
            <a:fld id="{4C72F281-EFA4-4520-8017-18D483851B31}" type="slidenum">
              <a:rPr lang="en-CA" smtClean="0"/>
              <a:t>26</a:t>
            </a:fld>
            <a:endParaRPr lang="en-CA"/>
          </a:p>
        </p:txBody>
      </p:sp>
    </p:spTree>
    <p:extLst>
      <p:ext uri="{BB962C8B-B14F-4D97-AF65-F5344CB8AC3E}">
        <p14:creationId xmlns:p14="http://schemas.microsoft.com/office/powerpoint/2010/main" val="31558819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New Procedure</a:t>
            </a:r>
            <a:r>
              <a:rPr lang="en-CA" dirty="0"/>
              <a:t> Avoids circuit traffic and both ARR/DEP paths.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Establishes easy link to VTA TML VFR route, where terminal will normally direct VFR aircraft that they are talking to.</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VFRs Transit at 2500 ft will be above circuit traffic and below IFR SIDs 3000 ft. </a:t>
            </a:r>
          </a:p>
        </p:txBody>
      </p:sp>
      <p:sp>
        <p:nvSpPr>
          <p:cNvPr id="4" name="Header Placeholder 3"/>
          <p:cNvSpPr>
            <a:spLocks noGrp="1"/>
          </p:cNvSpPr>
          <p:nvPr>
            <p:ph type="hdr" sz="quarter"/>
          </p:nvPr>
        </p:nvSpPr>
        <p:spPr/>
        <p:txBody>
          <a:bodyPr/>
          <a:lstStyle/>
          <a:p>
            <a:r>
              <a:rPr lang="en-CA"/>
              <a:t>Nav Canada</a:t>
            </a:r>
          </a:p>
        </p:txBody>
      </p:sp>
      <p:sp>
        <p:nvSpPr>
          <p:cNvPr id="5" name="Slide Number Placeholder 4"/>
          <p:cNvSpPr>
            <a:spLocks noGrp="1"/>
          </p:cNvSpPr>
          <p:nvPr>
            <p:ph type="sldNum" sz="quarter" idx="5"/>
          </p:nvPr>
        </p:nvSpPr>
        <p:spPr/>
        <p:txBody>
          <a:bodyPr/>
          <a:lstStyle/>
          <a:p>
            <a:fld id="{4C72F281-EFA4-4520-8017-18D483851B31}" type="slidenum">
              <a:rPr lang="en-CA" smtClean="0"/>
              <a:t>27</a:t>
            </a:fld>
            <a:endParaRPr lang="en-CA"/>
          </a:p>
        </p:txBody>
      </p:sp>
    </p:spTree>
    <p:extLst>
      <p:ext uri="{BB962C8B-B14F-4D97-AF65-F5344CB8AC3E}">
        <p14:creationId xmlns:p14="http://schemas.microsoft.com/office/powerpoint/2010/main" val="1520757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 you can see the BQ9 CCT intersects crosswind/base leg and the downwind of the YCD CCT.  Important to stay above or climb above 800 FT until past that point.</a:t>
            </a:r>
          </a:p>
        </p:txBody>
      </p:sp>
      <p:sp>
        <p:nvSpPr>
          <p:cNvPr id="4" name="Header Placeholder 3"/>
          <p:cNvSpPr>
            <a:spLocks noGrp="1"/>
          </p:cNvSpPr>
          <p:nvPr>
            <p:ph type="hdr" sz="quarter"/>
          </p:nvPr>
        </p:nvSpPr>
        <p:spPr/>
        <p:txBody>
          <a:bodyPr/>
          <a:lstStyle/>
          <a:p>
            <a:r>
              <a:rPr lang="en-CA"/>
              <a:t>Nav Canada</a:t>
            </a:r>
          </a:p>
        </p:txBody>
      </p:sp>
      <p:sp>
        <p:nvSpPr>
          <p:cNvPr id="5" name="Slide Number Placeholder 4"/>
          <p:cNvSpPr>
            <a:spLocks noGrp="1"/>
          </p:cNvSpPr>
          <p:nvPr>
            <p:ph type="sldNum" sz="quarter" idx="5"/>
          </p:nvPr>
        </p:nvSpPr>
        <p:spPr/>
        <p:txBody>
          <a:bodyPr/>
          <a:lstStyle/>
          <a:p>
            <a:fld id="{4C72F281-EFA4-4520-8017-18D483851B31}" type="slidenum">
              <a:rPr lang="en-CA" smtClean="0"/>
              <a:t>3</a:t>
            </a:fld>
            <a:endParaRPr lang="en-CA"/>
          </a:p>
        </p:txBody>
      </p:sp>
    </p:spTree>
    <p:extLst>
      <p:ext uri="{BB962C8B-B14F-4D97-AF65-F5344CB8AC3E}">
        <p14:creationId xmlns:p14="http://schemas.microsoft.com/office/powerpoint/2010/main" val="173803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IFR aircraft departing RWY 16 typically fly LADY2 departure.  The departure path is runway heading for 1.6 NM (click), followed by a left turn towards mouth of Ladysmith Harbour </a:t>
            </a:r>
          </a:p>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(click)</a:t>
            </a:r>
          </a:p>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The LADY2 SID requires a climb gradient of 500 FT/NM to 2100 ft with a CX limit 3000 ft.</a:t>
            </a:r>
          </a:p>
          <a:p>
            <a:pPr>
              <a:lnSpc>
                <a:spcPct val="107000"/>
              </a:lnSpc>
              <a:spcAft>
                <a:spcPts val="8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With the close proximity and intersection of both departures paths having VFR aircraft maintain 1000 ft or below until clear of the control zone keeps them below the departing IFR aircraft and ensures safety for all.</a:t>
            </a:r>
          </a:p>
        </p:txBody>
      </p:sp>
      <p:sp>
        <p:nvSpPr>
          <p:cNvPr id="4" name="Header Placeholder 3"/>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Calibri" panose="020F0502020204030204"/>
                <a:ea typeface="+mn-ea"/>
                <a:cs typeface="+mn-cs"/>
              </a:rPr>
              <a:t>Nav Canada</a:t>
            </a: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72F281-EFA4-4520-8017-18D483851B31}"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2916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dirty="0">
                <a:effectLst/>
                <a:latin typeface="Calibri" panose="020F0502020204030204" pitchFamily="34" charset="0"/>
                <a:ea typeface="Calibri" panose="020F0502020204030204" pitchFamily="34" charset="0"/>
                <a:cs typeface="Times New Roman" panose="02020603050405020304" pitchFamily="18" charset="0"/>
              </a:rPr>
              <a:t>Can not stress strongly enough the importance of knowing your intentions prior to implementing them. We need to know your plans,  also you need to continue with mandatory reporting in order for FSS to pass traffic and to maintain safety for all aircraft.</a:t>
            </a:r>
            <a:endParaRPr lang="en-CA" dirty="0"/>
          </a:p>
        </p:txBody>
      </p:sp>
      <p:sp>
        <p:nvSpPr>
          <p:cNvPr id="4" name="Header Placeholder 3"/>
          <p:cNvSpPr>
            <a:spLocks noGrp="1"/>
          </p:cNvSpPr>
          <p:nvPr>
            <p:ph type="hdr" sz="quarter"/>
          </p:nvPr>
        </p:nvSpPr>
        <p:spPr/>
        <p:txBody>
          <a:bodyPr/>
          <a:lstStyle/>
          <a:p>
            <a:r>
              <a:rPr lang="en-CA"/>
              <a:t>Nav Canada</a:t>
            </a:r>
          </a:p>
        </p:txBody>
      </p:sp>
      <p:sp>
        <p:nvSpPr>
          <p:cNvPr id="5" name="Slide Number Placeholder 4"/>
          <p:cNvSpPr>
            <a:spLocks noGrp="1"/>
          </p:cNvSpPr>
          <p:nvPr>
            <p:ph type="sldNum" sz="quarter" idx="5"/>
          </p:nvPr>
        </p:nvSpPr>
        <p:spPr/>
        <p:txBody>
          <a:bodyPr/>
          <a:lstStyle/>
          <a:p>
            <a:fld id="{4C72F281-EFA4-4520-8017-18D483851B31}" type="slidenum">
              <a:rPr lang="en-CA" smtClean="0"/>
              <a:t>5</a:t>
            </a:fld>
            <a:endParaRPr lang="en-CA"/>
          </a:p>
        </p:txBody>
      </p:sp>
    </p:spTree>
    <p:extLst>
      <p:ext uri="{BB962C8B-B14F-4D97-AF65-F5344CB8AC3E}">
        <p14:creationId xmlns:p14="http://schemas.microsoft.com/office/powerpoint/2010/main" val="1457350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dirty="0">
                <a:effectLst/>
                <a:latin typeface="Calibri" panose="020F0502020204030204" pitchFamily="34" charset="0"/>
                <a:ea typeface="Calibri" panose="020F0502020204030204" pitchFamily="34" charset="0"/>
                <a:cs typeface="Times New Roman" panose="02020603050405020304" pitchFamily="18" charset="0"/>
              </a:rPr>
              <a:t>Can not stress strongly enough the importance of knowing your intentions prior to implementing them. We need to know your plans,  also you need to continue with mandatory reporting in order for FSS to pass traffic and to maintain safety for all aircraft.</a:t>
            </a:r>
            <a:endParaRPr lang="en-CA" dirty="0"/>
          </a:p>
        </p:txBody>
      </p:sp>
      <p:sp>
        <p:nvSpPr>
          <p:cNvPr id="4" name="Header Placeholder 3"/>
          <p:cNvSpPr>
            <a:spLocks noGrp="1"/>
          </p:cNvSpPr>
          <p:nvPr>
            <p:ph type="hdr" sz="quarter"/>
          </p:nvPr>
        </p:nvSpPr>
        <p:spPr/>
        <p:txBody>
          <a:bodyPr/>
          <a:lstStyle/>
          <a:p>
            <a:r>
              <a:rPr lang="en-CA"/>
              <a:t>Nav Canada</a:t>
            </a:r>
          </a:p>
        </p:txBody>
      </p:sp>
      <p:sp>
        <p:nvSpPr>
          <p:cNvPr id="5" name="Slide Number Placeholder 4"/>
          <p:cNvSpPr>
            <a:spLocks noGrp="1"/>
          </p:cNvSpPr>
          <p:nvPr>
            <p:ph type="sldNum" sz="quarter" idx="5"/>
          </p:nvPr>
        </p:nvSpPr>
        <p:spPr/>
        <p:txBody>
          <a:bodyPr/>
          <a:lstStyle/>
          <a:p>
            <a:fld id="{4C72F281-EFA4-4520-8017-18D483851B31}" type="slidenum">
              <a:rPr lang="en-CA" smtClean="0"/>
              <a:t>6</a:t>
            </a:fld>
            <a:endParaRPr lang="en-CA"/>
          </a:p>
        </p:txBody>
      </p:sp>
    </p:spTree>
    <p:extLst>
      <p:ext uri="{BB962C8B-B14F-4D97-AF65-F5344CB8AC3E}">
        <p14:creationId xmlns:p14="http://schemas.microsoft.com/office/powerpoint/2010/main" val="2321313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Example: Pilot departed RWY 34 for CCTS, did not coordinate an abbreviated CCT with FSS, (click) aircraft departed and made an immediate right turn to be inside 1 NM on the DW.  The red aircraft became a conflict with the aircraft crossing overhead to join DW and the aircraft on FNL </a:t>
            </a:r>
            <a:r>
              <a:rPr lang="en-CA" dirty="0" err="1"/>
              <a:t>Rwy</a:t>
            </a:r>
            <a:r>
              <a:rPr lang="en-CA" dirty="0"/>
              <a:t> 34, the red aircraft ended up coming within ½ mile of those 2 aircraft, all aircraft were at the same altitude.  </a:t>
            </a:r>
          </a:p>
          <a:p>
            <a:r>
              <a:rPr lang="en-CA" dirty="0"/>
              <a:t>Describe actions required by black and green aircraft.</a:t>
            </a:r>
          </a:p>
          <a:p>
            <a:endParaRPr lang="en-CA" dirty="0"/>
          </a:p>
          <a:p>
            <a:r>
              <a:rPr lang="en-CA" dirty="0"/>
              <a:t>Safety was compromised.  Following published procedures would have resulted in no conflict.</a:t>
            </a:r>
          </a:p>
        </p:txBody>
      </p:sp>
      <p:sp>
        <p:nvSpPr>
          <p:cNvPr id="4" name="Header Placeholder 3"/>
          <p:cNvSpPr>
            <a:spLocks noGrp="1"/>
          </p:cNvSpPr>
          <p:nvPr>
            <p:ph type="hdr" sz="quarter"/>
          </p:nvPr>
        </p:nvSpPr>
        <p:spPr/>
        <p:txBody>
          <a:bodyPr/>
          <a:lstStyle/>
          <a:p>
            <a:r>
              <a:rPr lang="en-CA"/>
              <a:t>Nav Canada</a:t>
            </a:r>
          </a:p>
        </p:txBody>
      </p:sp>
      <p:sp>
        <p:nvSpPr>
          <p:cNvPr id="5" name="Slide Number Placeholder 4"/>
          <p:cNvSpPr>
            <a:spLocks noGrp="1"/>
          </p:cNvSpPr>
          <p:nvPr>
            <p:ph type="sldNum" sz="quarter" idx="5"/>
          </p:nvPr>
        </p:nvSpPr>
        <p:spPr/>
        <p:txBody>
          <a:bodyPr/>
          <a:lstStyle/>
          <a:p>
            <a:fld id="{4C72F281-EFA4-4520-8017-18D483851B31}" type="slidenum">
              <a:rPr lang="en-CA" smtClean="0"/>
              <a:t>7</a:t>
            </a:fld>
            <a:endParaRPr lang="en-CA"/>
          </a:p>
        </p:txBody>
      </p:sp>
    </p:spTree>
    <p:extLst>
      <p:ext uri="{BB962C8B-B14F-4D97-AF65-F5344CB8AC3E}">
        <p14:creationId xmlns:p14="http://schemas.microsoft.com/office/powerpoint/2010/main" val="1886731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Example: Aircraft advised a DW dep (which is expected) off RWY 34 then SEB, (click) departed with a non standard immediate right turn into a 1 NM DW which conflicted with 3 other aircraft within the CCT. </a:t>
            </a:r>
          </a:p>
          <a:p>
            <a:r>
              <a:rPr lang="en-CA" dirty="0"/>
              <a:t>Conflict 1 with traffic passing overhead </a:t>
            </a:r>
          </a:p>
          <a:p>
            <a:r>
              <a:rPr lang="en-CA" dirty="0"/>
              <a:t>Conflict 2 with both ACFT in CCT, Red ACFT continued to fly a non standard Dep by making a slight left turn and ended up flying through the 2 established in the CCT (click) forcing the First to speed up and climb, second to slow down and give way </a:t>
            </a:r>
          </a:p>
          <a:p>
            <a:r>
              <a:rPr lang="en-CA" dirty="0"/>
              <a:t>Following the published CCT would have resulted in no conflicts</a:t>
            </a:r>
          </a:p>
          <a:p>
            <a:endParaRPr lang="en-CA" dirty="0"/>
          </a:p>
        </p:txBody>
      </p:sp>
      <p:sp>
        <p:nvSpPr>
          <p:cNvPr id="4" name="Header Placeholder 3"/>
          <p:cNvSpPr>
            <a:spLocks noGrp="1"/>
          </p:cNvSpPr>
          <p:nvPr>
            <p:ph type="hdr" sz="quarter"/>
          </p:nvPr>
        </p:nvSpPr>
        <p:spPr/>
        <p:txBody>
          <a:bodyPr/>
          <a:lstStyle/>
          <a:p>
            <a:r>
              <a:rPr lang="en-CA"/>
              <a:t>Nav Canada</a:t>
            </a:r>
          </a:p>
        </p:txBody>
      </p:sp>
      <p:sp>
        <p:nvSpPr>
          <p:cNvPr id="5" name="Slide Number Placeholder 4"/>
          <p:cNvSpPr>
            <a:spLocks noGrp="1"/>
          </p:cNvSpPr>
          <p:nvPr>
            <p:ph type="sldNum" sz="quarter" idx="5"/>
          </p:nvPr>
        </p:nvSpPr>
        <p:spPr/>
        <p:txBody>
          <a:bodyPr/>
          <a:lstStyle/>
          <a:p>
            <a:fld id="{4C72F281-EFA4-4520-8017-18D483851B31}" type="slidenum">
              <a:rPr lang="en-CA" smtClean="0"/>
              <a:t>8</a:t>
            </a:fld>
            <a:endParaRPr lang="en-CA"/>
          </a:p>
        </p:txBody>
      </p:sp>
    </p:spTree>
    <p:extLst>
      <p:ext uri="{BB962C8B-B14F-4D97-AF65-F5344CB8AC3E}">
        <p14:creationId xmlns:p14="http://schemas.microsoft.com/office/powerpoint/2010/main" val="3459644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Example: Aircraft initiated an overhead teardrop approach to RWY 34, did not coordinate with FSS, or advise intentions, did not report any segment or on final, subsequently aircraft almost landed on top of another aircraft still on the runway. (backtracking to exit)</a:t>
            </a:r>
          </a:p>
          <a:p>
            <a:r>
              <a:rPr lang="en-CA" dirty="0"/>
              <a:t>Red aircraft had to conduct a missed approach, by the time the missed approach was initiated the aircraft was just feet from touching down.</a:t>
            </a:r>
          </a:p>
          <a:p>
            <a:r>
              <a:rPr lang="en-CA" dirty="0"/>
              <a:t>If published procedures were followed there would have been no conflicts.</a:t>
            </a:r>
          </a:p>
          <a:p>
            <a:endParaRPr lang="en-CA" dirty="0"/>
          </a:p>
        </p:txBody>
      </p:sp>
      <p:sp>
        <p:nvSpPr>
          <p:cNvPr id="4" name="Header Placeholder 3"/>
          <p:cNvSpPr>
            <a:spLocks noGrp="1"/>
          </p:cNvSpPr>
          <p:nvPr>
            <p:ph type="hdr" sz="quarter"/>
          </p:nvPr>
        </p:nvSpPr>
        <p:spPr/>
        <p:txBody>
          <a:bodyPr/>
          <a:lstStyle/>
          <a:p>
            <a:r>
              <a:rPr lang="en-CA"/>
              <a:t>Nav Canada</a:t>
            </a:r>
          </a:p>
        </p:txBody>
      </p:sp>
      <p:sp>
        <p:nvSpPr>
          <p:cNvPr id="5" name="Slide Number Placeholder 4"/>
          <p:cNvSpPr>
            <a:spLocks noGrp="1"/>
          </p:cNvSpPr>
          <p:nvPr>
            <p:ph type="sldNum" sz="quarter" idx="5"/>
          </p:nvPr>
        </p:nvSpPr>
        <p:spPr/>
        <p:txBody>
          <a:bodyPr/>
          <a:lstStyle/>
          <a:p>
            <a:fld id="{4C72F281-EFA4-4520-8017-18D483851B31}" type="slidenum">
              <a:rPr lang="en-CA" smtClean="0"/>
              <a:t>9</a:t>
            </a:fld>
            <a:endParaRPr lang="en-CA"/>
          </a:p>
        </p:txBody>
      </p:sp>
    </p:spTree>
    <p:extLst>
      <p:ext uri="{BB962C8B-B14F-4D97-AF65-F5344CB8AC3E}">
        <p14:creationId xmlns:p14="http://schemas.microsoft.com/office/powerpoint/2010/main" val="2575506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FC67B0-747D-43D1-8785-4AB655BD45CE}" type="datetime1">
              <a:rPr lang="en-US" smtClean="0"/>
              <a:t>3/19/2022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1C47E17-AFEE-415A-8695-AE3887527BA0}" type="slidenum">
              <a:rPr lang="en-CA" smtClean="0"/>
              <a:t>‹#›</a:t>
            </a:fld>
            <a:endParaRPr lang="en-CA"/>
          </a:p>
        </p:txBody>
      </p:sp>
    </p:spTree>
    <p:extLst>
      <p:ext uri="{BB962C8B-B14F-4D97-AF65-F5344CB8AC3E}">
        <p14:creationId xmlns:p14="http://schemas.microsoft.com/office/powerpoint/2010/main" val="139777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0DC929-4327-4F90-A2FF-C21E204E8580}" type="datetime1">
              <a:rPr lang="en-US" smtClean="0"/>
              <a:t>3/19/2022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1C47E17-AFEE-415A-8695-AE3887527BA0}" type="slidenum">
              <a:rPr lang="en-CA" smtClean="0"/>
              <a:t>‹#›</a:t>
            </a:fld>
            <a:endParaRPr lang="en-CA"/>
          </a:p>
        </p:txBody>
      </p:sp>
    </p:spTree>
    <p:extLst>
      <p:ext uri="{BB962C8B-B14F-4D97-AF65-F5344CB8AC3E}">
        <p14:creationId xmlns:p14="http://schemas.microsoft.com/office/powerpoint/2010/main" val="2665348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0185646E-93B4-4AFF-ADF1-BC609FEC6528}" type="datetime1">
              <a:rPr lang="en-US" smtClean="0"/>
              <a:t>3/19/2022</a:t>
            </a:fld>
            <a:endParaRPr lang="en-CA"/>
          </a:p>
        </p:txBody>
      </p:sp>
      <p:sp>
        <p:nvSpPr>
          <p:cNvPr id="5" name="Footer Placeholder 4"/>
          <p:cNvSpPr>
            <a:spLocks noGrp="1"/>
          </p:cNvSpPr>
          <p:nvPr>
            <p:ph type="ftr" sz="quarter" idx="11"/>
          </p:nvPr>
        </p:nvSpPr>
        <p:spPr>
          <a:xfrm>
            <a:off x="3776135" y="6422854"/>
            <a:ext cx="4279669" cy="365125"/>
          </a:xfrm>
        </p:spPr>
        <p:txBody>
          <a:bodyPr/>
          <a:lstStyle/>
          <a:p>
            <a:endParaRPr lang="en-CA"/>
          </a:p>
        </p:txBody>
      </p:sp>
      <p:sp>
        <p:nvSpPr>
          <p:cNvPr id="6" name="Slide Number Placeholder 5"/>
          <p:cNvSpPr>
            <a:spLocks noGrp="1"/>
          </p:cNvSpPr>
          <p:nvPr>
            <p:ph type="sldNum" sz="quarter" idx="12"/>
          </p:nvPr>
        </p:nvSpPr>
        <p:spPr>
          <a:xfrm>
            <a:off x="8073048" y="6422854"/>
            <a:ext cx="879759" cy="365125"/>
          </a:xfrm>
        </p:spPr>
        <p:txBody>
          <a:bodyPr/>
          <a:lstStyle/>
          <a:p>
            <a:fld id="{A1C47E17-AFEE-415A-8695-AE3887527BA0}" type="slidenum">
              <a:rPr lang="en-CA" smtClean="0"/>
              <a:t>‹#›</a:t>
            </a:fld>
            <a:endParaRPr lang="en-CA"/>
          </a:p>
        </p:txBody>
      </p:sp>
    </p:spTree>
    <p:extLst>
      <p:ext uri="{BB962C8B-B14F-4D97-AF65-F5344CB8AC3E}">
        <p14:creationId xmlns:p14="http://schemas.microsoft.com/office/powerpoint/2010/main" val="1423425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819254" y="3571864"/>
            <a:ext cx="5513881" cy="1197321"/>
          </a:xfrm>
        </p:spPr>
        <p:txBody>
          <a:bodyPr lIns="0" tIns="0" rIns="0" bIns="0" anchor="t" anchorCtr="0"/>
          <a:lstStyle>
            <a:lvl1pPr algn="l">
              <a:lnSpc>
                <a:spcPts val="4400"/>
              </a:lnSpc>
              <a:defRPr sz="3600" cap="all">
                <a:solidFill>
                  <a:schemeClr val="tx1"/>
                </a:solidFill>
              </a:defRPr>
            </a:lvl1pPr>
          </a:lstStyle>
          <a:p>
            <a:r>
              <a:rPr lang="fr-CA" dirty="0" err="1"/>
              <a:t>Edit</a:t>
            </a:r>
            <a:r>
              <a:rPr lang="fr-CA" dirty="0"/>
              <a:t> main </a:t>
            </a:r>
            <a:br>
              <a:rPr lang="fr-CA" dirty="0"/>
            </a:br>
            <a:r>
              <a:rPr lang="fr-CA" dirty="0" err="1"/>
              <a:t>title</a:t>
            </a:r>
            <a:r>
              <a:rPr lang="fr-CA" dirty="0"/>
              <a:t> </a:t>
            </a:r>
            <a:endParaRPr lang="en-US" dirty="0"/>
          </a:p>
        </p:txBody>
      </p:sp>
      <p:sp>
        <p:nvSpPr>
          <p:cNvPr id="3" name="Subtitle 2"/>
          <p:cNvSpPr>
            <a:spLocks noGrp="1"/>
          </p:cNvSpPr>
          <p:nvPr>
            <p:ph type="subTitle" idx="1" hasCustomPrompt="1"/>
          </p:nvPr>
        </p:nvSpPr>
        <p:spPr>
          <a:xfrm>
            <a:off x="819254" y="4769185"/>
            <a:ext cx="5513881" cy="697955"/>
          </a:xfrm>
        </p:spPr>
        <p:txBody>
          <a:bodyPr lIns="0" tIns="0" rIns="0" bIns="0">
            <a:normAutofit/>
          </a:bodyPr>
          <a:lstStyle>
            <a:lvl1pPr marL="0" indent="0" algn="l">
              <a:lnSpc>
                <a:spcPts val="3300"/>
              </a:lnSpc>
              <a:spcBef>
                <a:spcPts val="0"/>
              </a:spcBef>
              <a:buNone/>
              <a:defRPr sz="2800" baseline="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dirty="0" err="1"/>
              <a:t>Edit</a:t>
            </a:r>
            <a:r>
              <a:rPr lang="fr-CA" dirty="0"/>
              <a:t> </a:t>
            </a:r>
            <a:r>
              <a:rPr lang="fr-CA" dirty="0" err="1"/>
              <a:t>subtitle</a:t>
            </a:r>
            <a:endParaRPr lang="en-US" dirty="0"/>
          </a:p>
        </p:txBody>
      </p:sp>
      <p:sp>
        <p:nvSpPr>
          <p:cNvPr id="4" name="Date Placeholder 3"/>
          <p:cNvSpPr>
            <a:spLocks noGrp="1"/>
          </p:cNvSpPr>
          <p:nvPr>
            <p:ph type="dt" sz="half" idx="10"/>
          </p:nvPr>
        </p:nvSpPr>
        <p:spPr>
          <a:xfrm>
            <a:off x="819254" y="2983664"/>
            <a:ext cx="5513881" cy="365125"/>
          </a:xfrm>
        </p:spPr>
        <p:txBody>
          <a:bodyPr lIns="0" tIns="0" rIns="0" bIns="0" anchor="b" anchorCtr="0"/>
          <a:lstStyle>
            <a:lvl1pPr algn="l">
              <a:defRPr sz="1600" b="0" i="0" baseline="0">
                <a:solidFill>
                  <a:schemeClr val="tx1"/>
                </a:solidFill>
                <a:latin typeface="+mn-lt"/>
                <a:cs typeface="Nunito Sans Regular"/>
              </a:defRPr>
            </a:lvl1pPr>
          </a:lstStyle>
          <a:p>
            <a:fld id="{BCAAE956-58EC-47B2-9964-8A2C26D664D9}" type="datetime1">
              <a:rPr lang="en-US" smtClean="0"/>
              <a:t>3/19/2022</a:t>
            </a:fld>
            <a:endParaRPr lang="en-US" dirty="0"/>
          </a:p>
        </p:txBody>
      </p:sp>
      <p:cxnSp>
        <p:nvCxnSpPr>
          <p:cNvPr id="10" name="Straight Connector 9"/>
          <p:cNvCxnSpPr/>
          <p:nvPr userDrawn="1"/>
        </p:nvCxnSpPr>
        <p:spPr>
          <a:xfrm>
            <a:off x="819253" y="3441081"/>
            <a:ext cx="550133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1"/>
          <p:cNvSpPr>
            <a:spLocks noGrp="1"/>
          </p:cNvSpPr>
          <p:nvPr>
            <p:ph type="body" sz="quarter" idx="14" hasCustomPrompt="1"/>
          </p:nvPr>
        </p:nvSpPr>
        <p:spPr>
          <a:xfrm>
            <a:off x="819254" y="5467139"/>
            <a:ext cx="5513881" cy="656568"/>
          </a:xfrm>
        </p:spPr>
        <p:txBody>
          <a:bodyPr lIns="0" tIns="0" rIns="0" bIns="0">
            <a:noAutofit/>
          </a:bodyPr>
          <a:lstStyle>
            <a:lvl1pPr marL="0" indent="0" algn="l">
              <a:spcBef>
                <a:spcPts val="0"/>
              </a:spcBef>
              <a:buFontTx/>
              <a:buNone/>
              <a:defRPr sz="1600" b="0" i="0">
                <a:solidFill>
                  <a:schemeClr val="tx1"/>
                </a:solidFill>
                <a:latin typeface="+mn-lt"/>
                <a:cs typeface="Nunito Sans Regular"/>
              </a:defRPr>
            </a:lvl1pPr>
            <a:lvl2pPr marL="0" indent="0" algn="r">
              <a:spcBef>
                <a:spcPts val="0"/>
              </a:spcBef>
              <a:buFontTx/>
              <a:buNone/>
              <a:defRPr sz="1700"/>
            </a:lvl2pPr>
            <a:lvl3pPr marL="0" indent="0" algn="r">
              <a:spcBef>
                <a:spcPts val="0"/>
              </a:spcBef>
              <a:buFontTx/>
              <a:buNone/>
              <a:defRPr sz="1700"/>
            </a:lvl3pPr>
            <a:lvl4pPr marL="0" indent="0" algn="r">
              <a:spcBef>
                <a:spcPts val="0"/>
              </a:spcBef>
              <a:buFontTx/>
              <a:buNone/>
              <a:defRPr sz="1700"/>
            </a:lvl4pPr>
            <a:lvl5pPr marL="0" indent="0" algn="r">
              <a:spcBef>
                <a:spcPts val="0"/>
              </a:spcBef>
              <a:buFontTx/>
              <a:buNone/>
              <a:defRPr sz="1700"/>
            </a:lvl5pPr>
          </a:lstStyle>
          <a:p>
            <a:pPr lvl="0"/>
            <a:r>
              <a:rPr lang="fr-CA" dirty="0" err="1"/>
              <a:t>Presenter’s</a:t>
            </a:r>
            <a:r>
              <a:rPr lang="fr-CA" dirty="0"/>
              <a:t> Name</a:t>
            </a:r>
            <a:br>
              <a:rPr lang="fr-CA" dirty="0"/>
            </a:br>
            <a:r>
              <a:rPr lang="fr-CA" dirty="0"/>
              <a:t>Job </a:t>
            </a:r>
            <a:r>
              <a:rPr lang="fr-CA" dirty="0" err="1"/>
              <a:t>Title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4" y="1"/>
            <a:ext cx="12190993" cy="2560109"/>
          </a:xfrm>
          <a:prstGeom prst="rect">
            <a:avLst/>
          </a:prstGeom>
        </p:spPr>
      </p:pic>
    </p:spTree>
    <p:extLst>
      <p:ext uri="{BB962C8B-B14F-4D97-AF65-F5344CB8AC3E}">
        <p14:creationId xmlns:p14="http://schemas.microsoft.com/office/powerpoint/2010/main" val="4188932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819254" y="3571864"/>
            <a:ext cx="5513881" cy="1197321"/>
          </a:xfrm>
        </p:spPr>
        <p:txBody>
          <a:bodyPr lIns="0" tIns="0" rIns="0" bIns="0" anchor="t" anchorCtr="0"/>
          <a:lstStyle>
            <a:lvl1pPr algn="l">
              <a:lnSpc>
                <a:spcPts val="4400"/>
              </a:lnSpc>
              <a:defRPr sz="3600" cap="all">
                <a:solidFill>
                  <a:schemeClr val="tx1"/>
                </a:solidFill>
              </a:defRPr>
            </a:lvl1pPr>
          </a:lstStyle>
          <a:p>
            <a:r>
              <a:rPr lang="fr-CA" dirty="0" err="1"/>
              <a:t>Edit</a:t>
            </a:r>
            <a:r>
              <a:rPr lang="fr-CA" dirty="0"/>
              <a:t> main </a:t>
            </a:r>
            <a:br>
              <a:rPr lang="fr-CA" dirty="0"/>
            </a:br>
            <a:r>
              <a:rPr lang="fr-CA" dirty="0" err="1"/>
              <a:t>title</a:t>
            </a:r>
            <a:r>
              <a:rPr lang="fr-CA" dirty="0"/>
              <a:t> </a:t>
            </a:r>
            <a:endParaRPr lang="en-US" dirty="0"/>
          </a:p>
        </p:txBody>
      </p:sp>
      <p:sp>
        <p:nvSpPr>
          <p:cNvPr id="3" name="Subtitle 2"/>
          <p:cNvSpPr>
            <a:spLocks noGrp="1"/>
          </p:cNvSpPr>
          <p:nvPr>
            <p:ph type="subTitle" idx="1" hasCustomPrompt="1"/>
          </p:nvPr>
        </p:nvSpPr>
        <p:spPr>
          <a:xfrm>
            <a:off x="819254" y="4769185"/>
            <a:ext cx="5513881" cy="697955"/>
          </a:xfrm>
        </p:spPr>
        <p:txBody>
          <a:bodyPr lIns="0" tIns="0" rIns="0" bIns="0">
            <a:normAutofit/>
          </a:bodyPr>
          <a:lstStyle>
            <a:lvl1pPr marL="0" indent="0" algn="l">
              <a:lnSpc>
                <a:spcPts val="3300"/>
              </a:lnSpc>
              <a:spcBef>
                <a:spcPts val="0"/>
              </a:spcBef>
              <a:buNone/>
              <a:defRPr sz="2800" baseline="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dirty="0" err="1"/>
              <a:t>Edit</a:t>
            </a:r>
            <a:r>
              <a:rPr lang="fr-CA" dirty="0"/>
              <a:t> </a:t>
            </a:r>
            <a:r>
              <a:rPr lang="fr-CA" dirty="0" err="1"/>
              <a:t>subtitle</a:t>
            </a:r>
            <a:endParaRPr lang="en-US" dirty="0"/>
          </a:p>
        </p:txBody>
      </p:sp>
      <p:sp>
        <p:nvSpPr>
          <p:cNvPr id="4" name="Date Placeholder 3"/>
          <p:cNvSpPr>
            <a:spLocks noGrp="1"/>
          </p:cNvSpPr>
          <p:nvPr>
            <p:ph type="dt" sz="half" idx="10"/>
          </p:nvPr>
        </p:nvSpPr>
        <p:spPr>
          <a:xfrm>
            <a:off x="819254" y="2983664"/>
            <a:ext cx="5513881" cy="365125"/>
          </a:xfrm>
        </p:spPr>
        <p:txBody>
          <a:bodyPr lIns="0" tIns="0" rIns="0" bIns="0" anchor="b" anchorCtr="0"/>
          <a:lstStyle>
            <a:lvl1pPr algn="l">
              <a:defRPr sz="1600" b="0" i="0" baseline="0">
                <a:solidFill>
                  <a:schemeClr val="tx1"/>
                </a:solidFill>
                <a:latin typeface="+mn-lt"/>
                <a:cs typeface="Nunito Sans Regular"/>
              </a:defRPr>
            </a:lvl1pPr>
          </a:lstStyle>
          <a:p>
            <a:fld id="{5119F7E6-CCC0-409B-BF40-FC413685F4D0}" type="datetime1">
              <a:rPr lang="en-US" smtClean="0"/>
              <a:t>3/19/2022</a:t>
            </a:fld>
            <a:endParaRPr lang="en-US" dirty="0"/>
          </a:p>
        </p:txBody>
      </p:sp>
      <p:cxnSp>
        <p:nvCxnSpPr>
          <p:cNvPr id="10" name="Straight Connector 9"/>
          <p:cNvCxnSpPr/>
          <p:nvPr userDrawn="1"/>
        </p:nvCxnSpPr>
        <p:spPr>
          <a:xfrm>
            <a:off x="819253" y="3441081"/>
            <a:ext cx="550133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1"/>
          <p:cNvSpPr>
            <a:spLocks noGrp="1"/>
          </p:cNvSpPr>
          <p:nvPr>
            <p:ph type="body" sz="quarter" idx="14" hasCustomPrompt="1"/>
          </p:nvPr>
        </p:nvSpPr>
        <p:spPr>
          <a:xfrm>
            <a:off x="819254" y="5467139"/>
            <a:ext cx="5513881" cy="656568"/>
          </a:xfrm>
        </p:spPr>
        <p:txBody>
          <a:bodyPr lIns="0" tIns="0" rIns="0" bIns="0">
            <a:noAutofit/>
          </a:bodyPr>
          <a:lstStyle>
            <a:lvl1pPr marL="0" indent="0" algn="l">
              <a:spcBef>
                <a:spcPts val="0"/>
              </a:spcBef>
              <a:buFontTx/>
              <a:buNone/>
              <a:defRPr sz="1600" b="0" i="0">
                <a:solidFill>
                  <a:schemeClr val="tx1"/>
                </a:solidFill>
                <a:latin typeface="+mn-lt"/>
                <a:cs typeface="Nunito Sans Regular"/>
              </a:defRPr>
            </a:lvl1pPr>
            <a:lvl2pPr marL="0" indent="0" algn="r">
              <a:spcBef>
                <a:spcPts val="0"/>
              </a:spcBef>
              <a:buFontTx/>
              <a:buNone/>
              <a:defRPr sz="1700"/>
            </a:lvl2pPr>
            <a:lvl3pPr marL="0" indent="0" algn="r">
              <a:spcBef>
                <a:spcPts val="0"/>
              </a:spcBef>
              <a:buFontTx/>
              <a:buNone/>
              <a:defRPr sz="1700"/>
            </a:lvl3pPr>
            <a:lvl4pPr marL="0" indent="0" algn="r">
              <a:spcBef>
                <a:spcPts val="0"/>
              </a:spcBef>
              <a:buFontTx/>
              <a:buNone/>
              <a:defRPr sz="1700"/>
            </a:lvl4pPr>
            <a:lvl5pPr marL="0" indent="0" algn="r">
              <a:spcBef>
                <a:spcPts val="0"/>
              </a:spcBef>
              <a:buFontTx/>
              <a:buNone/>
              <a:defRPr sz="1700"/>
            </a:lvl5pPr>
          </a:lstStyle>
          <a:p>
            <a:pPr lvl="0"/>
            <a:r>
              <a:rPr lang="fr-CA" dirty="0" err="1"/>
              <a:t>Presenter’s</a:t>
            </a:r>
            <a:r>
              <a:rPr lang="fr-CA" dirty="0"/>
              <a:t> Name</a:t>
            </a:r>
            <a:br>
              <a:rPr lang="fr-CA" dirty="0"/>
            </a:br>
            <a:r>
              <a:rPr lang="fr-CA" dirty="0"/>
              <a:t>Job </a:t>
            </a:r>
            <a:r>
              <a:rPr lang="fr-CA" dirty="0" err="1"/>
              <a:t>Title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4" y="1"/>
            <a:ext cx="12190993" cy="2560109"/>
          </a:xfrm>
          <a:prstGeom prst="rect">
            <a:avLst/>
          </a:prstGeom>
        </p:spPr>
      </p:pic>
    </p:spTree>
    <p:extLst>
      <p:ext uri="{BB962C8B-B14F-4D97-AF65-F5344CB8AC3E}">
        <p14:creationId xmlns:p14="http://schemas.microsoft.com/office/powerpoint/2010/main" val="2162001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819254" y="5371603"/>
            <a:ext cx="5513881" cy="1197321"/>
          </a:xfrm>
        </p:spPr>
        <p:txBody>
          <a:bodyPr lIns="0" tIns="0" rIns="0" bIns="0" anchor="t" anchorCtr="0"/>
          <a:lstStyle>
            <a:lvl1pPr algn="l">
              <a:lnSpc>
                <a:spcPts val="4400"/>
              </a:lnSpc>
              <a:defRPr sz="3600" cap="all">
                <a:solidFill>
                  <a:schemeClr val="tx1"/>
                </a:solidFill>
              </a:defRPr>
            </a:lvl1pPr>
          </a:lstStyle>
          <a:p>
            <a:r>
              <a:rPr lang="fr-CA" dirty="0" err="1"/>
              <a:t>Edit</a:t>
            </a:r>
            <a:r>
              <a:rPr lang="fr-CA" dirty="0"/>
              <a:t> main </a:t>
            </a:r>
            <a:br>
              <a:rPr lang="fr-CA" dirty="0"/>
            </a:br>
            <a:r>
              <a:rPr lang="fr-CA" dirty="0" err="1"/>
              <a:t>title</a:t>
            </a:r>
            <a:r>
              <a:rPr lang="fr-CA" dirty="0"/>
              <a:t> </a:t>
            </a:r>
            <a:endParaRPr lang="en-US" dirty="0"/>
          </a:p>
        </p:txBody>
      </p:sp>
      <p:cxnSp>
        <p:nvCxnSpPr>
          <p:cNvPr id="10" name="Straight Connector 9"/>
          <p:cNvCxnSpPr/>
          <p:nvPr userDrawn="1"/>
        </p:nvCxnSpPr>
        <p:spPr>
          <a:xfrm>
            <a:off x="819253" y="5906936"/>
            <a:ext cx="550133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4" y="1"/>
            <a:ext cx="12190993" cy="2560109"/>
          </a:xfrm>
          <a:prstGeom prst="rect">
            <a:avLst/>
          </a:prstGeom>
        </p:spPr>
      </p:pic>
    </p:spTree>
    <p:extLst>
      <p:ext uri="{BB962C8B-B14F-4D97-AF65-F5344CB8AC3E}">
        <p14:creationId xmlns:p14="http://schemas.microsoft.com/office/powerpoint/2010/main" val="3425606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0400" y="1945597"/>
            <a:ext cx="10531200" cy="4396435"/>
          </a:xfrm>
        </p:spPr>
        <p:txBody>
          <a:bodyPr/>
          <a:lstStyle/>
          <a:p>
            <a:pPr lvl="0"/>
            <a:r>
              <a:rPr lang="fr-CA" dirty="0"/>
              <a:t>Click to </a:t>
            </a:r>
            <a:r>
              <a:rPr lang="fr-CA" dirty="0" err="1"/>
              <a:t>edit</a:t>
            </a:r>
            <a:r>
              <a:rPr lang="fr-CA" dirty="0"/>
              <a:t> Master </a:t>
            </a:r>
            <a:r>
              <a:rPr lang="fr-CA" dirty="0" err="1"/>
              <a:t>text</a:t>
            </a:r>
            <a:r>
              <a:rPr lang="fr-CA" dirty="0"/>
              <a:t> styles</a:t>
            </a:r>
          </a:p>
          <a:p>
            <a:pPr lvl="1"/>
            <a:r>
              <a:rPr lang="fr-CA" dirty="0"/>
              <a:t>Second </a:t>
            </a:r>
            <a:r>
              <a:rPr lang="fr-CA" dirty="0" err="1"/>
              <a:t>level</a:t>
            </a:r>
            <a:endParaRPr lang="fr-CA" dirty="0"/>
          </a:p>
          <a:p>
            <a:pPr lvl="2"/>
            <a:r>
              <a:rPr lang="fr-CA" dirty="0" err="1"/>
              <a:t>Third</a:t>
            </a:r>
            <a:r>
              <a:rPr lang="fr-CA" dirty="0"/>
              <a:t> </a:t>
            </a:r>
            <a:r>
              <a:rPr lang="fr-CA" dirty="0" err="1"/>
              <a:t>level</a:t>
            </a:r>
            <a:endParaRPr lang="fr-CA" dirty="0"/>
          </a:p>
          <a:p>
            <a:pPr lvl="3"/>
            <a:r>
              <a:rPr lang="fr-CA" dirty="0" err="1"/>
              <a:t>Fourth</a:t>
            </a:r>
            <a:r>
              <a:rPr lang="fr-CA" dirty="0"/>
              <a:t> </a:t>
            </a:r>
            <a:r>
              <a:rPr lang="fr-CA" dirty="0" err="1"/>
              <a:t>level</a:t>
            </a:r>
            <a:endParaRPr lang="fr-CA" dirty="0"/>
          </a:p>
          <a:p>
            <a:pPr lvl="4"/>
            <a:r>
              <a:rPr lang="fr-CA" dirty="0" err="1"/>
              <a:t>Fifth</a:t>
            </a:r>
            <a:r>
              <a:rPr lang="fr-CA" dirty="0"/>
              <a:t> </a:t>
            </a:r>
            <a:r>
              <a:rPr lang="fr-CA" dirty="0" err="1"/>
              <a:t>level</a:t>
            </a:r>
            <a:endParaRPr lang="en-US" dirty="0"/>
          </a:p>
        </p:txBody>
      </p:sp>
      <p:sp>
        <p:nvSpPr>
          <p:cNvPr id="10" name="Title 9"/>
          <p:cNvSpPr>
            <a:spLocks noGrp="1"/>
          </p:cNvSpPr>
          <p:nvPr>
            <p:ph type="title" hasCustomPrompt="1"/>
          </p:nvPr>
        </p:nvSpPr>
        <p:spPr/>
        <p:txBody>
          <a:bodyPr/>
          <a:lstStyle/>
          <a:p>
            <a:r>
              <a:rPr lang="fr-CA" dirty="0" err="1"/>
              <a:t>Title</a:t>
            </a:r>
            <a:r>
              <a:rPr lang="fr-CA" dirty="0"/>
              <a:t> </a:t>
            </a:r>
            <a:r>
              <a:rPr lang="fr-CA" dirty="0" err="1"/>
              <a:t>placeholder</a:t>
            </a:r>
            <a:endParaRPr lang="en-US" dirty="0"/>
          </a:p>
        </p:txBody>
      </p:sp>
      <p:sp>
        <p:nvSpPr>
          <p:cNvPr id="12" name="Text Placeholder 11"/>
          <p:cNvSpPr>
            <a:spLocks noGrp="1"/>
          </p:cNvSpPr>
          <p:nvPr>
            <p:ph type="body" sz="quarter" idx="14" hasCustomPrompt="1"/>
          </p:nvPr>
        </p:nvSpPr>
        <p:spPr>
          <a:xfrm>
            <a:off x="829734" y="1378498"/>
            <a:ext cx="10532533" cy="567098"/>
          </a:xfrm>
        </p:spPr>
        <p:txBody>
          <a:bodyPr/>
          <a:lstStyle>
            <a:lvl1pPr marL="0" indent="0">
              <a:lnSpc>
                <a:spcPts val="2400"/>
              </a:lnSpc>
              <a:spcBef>
                <a:spcPts val="0"/>
              </a:spcBef>
              <a:buFontTx/>
              <a:buNone/>
              <a:defRPr sz="2400">
                <a:solidFill>
                  <a:schemeClr val="bg2"/>
                </a:solidFill>
              </a:defRPr>
            </a:lvl1pPr>
            <a:lvl2pPr marL="0" indent="0">
              <a:lnSpc>
                <a:spcPts val="2400"/>
              </a:lnSpc>
              <a:spcBef>
                <a:spcPts val="0"/>
              </a:spcBef>
              <a:buFontTx/>
              <a:buNone/>
              <a:defRPr sz="2400">
                <a:solidFill>
                  <a:schemeClr val="bg2"/>
                </a:solidFill>
              </a:defRPr>
            </a:lvl2pPr>
            <a:lvl3pPr marL="0" indent="0">
              <a:lnSpc>
                <a:spcPts val="2400"/>
              </a:lnSpc>
              <a:spcBef>
                <a:spcPts val="0"/>
              </a:spcBef>
              <a:buFontTx/>
              <a:buNone/>
              <a:defRPr sz="2400">
                <a:solidFill>
                  <a:schemeClr val="bg2"/>
                </a:solidFill>
              </a:defRPr>
            </a:lvl3pPr>
            <a:lvl4pPr marL="0" indent="0">
              <a:lnSpc>
                <a:spcPts val="2400"/>
              </a:lnSpc>
              <a:spcBef>
                <a:spcPts val="0"/>
              </a:spcBef>
              <a:buFontTx/>
              <a:buNone/>
              <a:defRPr sz="2400">
                <a:solidFill>
                  <a:schemeClr val="bg2"/>
                </a:solidFill>
              </a:defRPr>
            </a:lvl4pPr>
            <a:lvl5pPr marL="0" indent="0">
              <a:lnSpc>
                <a:spcPts val="2400"/>
              </a:lnSpc>
              <a:spcBef>
                <a:spcPts val="0"/>
              </a:spcBef>
              <a:buFontTx/>
              <a:buNone/>
              <a:defRPr sz="2400">
                <a:solidFill>
                  <a:schemeClr val="bg2"/>
                </a:solidFill>
              </a:defRPr>
            </a:lvl5pPr>
          </a:lstStyle>
          <a:p>
            <a:pPr lvl="0"/>
            <a:r>
              <a:rPr lang="fr-CA" dirty="0" err="1"/>
              <a:t>Subtitle</a:t>
            </a:r>
            <a:r>
              <a:rPr lang="fr-CA" dirty="0"/>
              <a:t> </a:t>
            </a:r>
            <a:r>
              <a:rPr lang="fr-CA" dirty="0" err="1"/>
              <a:t>Placeholder</a:t>
            </a:r>
            <a:endParaRPr lang="en-US" dirty="0"/>
          </a:p>
        </p:txBody>
      </p:sp>
      <p:sp>
        <p:nvSpPr>
          <p:cNvPr id="2" name="Date Placeholder 1"/>
          <p:cNvSpPr>
            <a:spLocks noGrp="1"/>
          </p:cNvSpPr>
          <p:nvPr>
            <p:ph type="dt" sz="half" idx="15"/>
          </p:nvPr>
        </p:nvSpPr>
        <p:spPr/>
        <p:txBody>
          <a:bodyPr/>
          <a:lstStyle/>
          <a:p>
            <a:fld id="{5872D447-0BF7-7442-B5FD-67C00FB5C328}" type="datetimeFigureOut">
              <a:rPr lang="en-US" smtClean="0"/>
              <a:pPr/>
              <a:t>3/19/2022</a:t>
            </a:fld>
            <a:endParaRPr lang="en-US" dirty="0"/>
          </a:p>
        </p:txBody>
      </p:sp>
      <p:sp>
        <p:nvSpPr>
          <p:cNvPr id="4" name="Footer Placeholder 3"/>
          <p:cNvSpPr>
            <a:spLocks noGrp="1"/>
          </p:cNvSpPr>
          <p:nvPr>
            <p:ph type="ftr" sz="quarter" idx="16"/>
          </p:nvPr>
        </p:nvSpPr>
        <p:spPr/>
        <p:txBody>
          <a:bodyPr/>
          <a:lstStyle/>
          <a:p>
            <a:endParaRPr lang="en-US" dirty="0"/>
          </a:p>
        </p:txBody>
      </p:sp>
      <p:sp>
        <p:nvSpPr>
          <p:cNvPr id="5" name="Slide Number Placeholder 4"/>
          <p:cNvSpPr>
            <a:spLocks noGrp="1"/>
          </p:cNvSpPr>
          <p:nvPr>
            <p:ph type="sldNum" sz="quarter" idx="17"/>
          </p:nvPr>
        </p:nvSpPr>
        <p:spPr/>
        <p:txBody>
          <a:bodyPr/>
          <a:lstStyle/>
          <a:p>
            <a:fld id="{AD835BC3-8651-5249-B4F1-13C2014775C5}" type="slidenum">
              <a:rPr lang="en-US" smtClean="0"/>
              <a:pPr/>
              <a:t>‹#›</a:t>
            </a:fld>
            <a:endParaRPr lang="en-US" dirty="0"/>
          </a:p>
        </p:txBody>
      </p:sp>
    </p:spTree>
    <p:extLst>
      <p:ext uri="{BB962C8B-B14F-4D97-AF65-F5344CB8AC3E}">
        <p14:creationId xmlns:p14="http://schemas.microsoft.com/office/powerpoint/2010/main" val="28699046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0400" y="1476001"/>
            <a:ext cx="10531200" cy="4743825"/>
          </a:xfrm>
        </p:spPr>
        <p:txBody>
          <a:bodyPr/>
          <a:lstStyle/>
          <a:p>
            <a:pPr lvl="0"/>
            <a:r>
              <a:rPr lang="fr-CA" dirty="0"/>
              <a:t>Click to </a:t>
            </a:r>
            <a:r>
              <a:rPr lang="fr-CA" dirty="0" err="1"/>
              <a:t>edit</a:t>
            </a:r>
            <a:r>
              <a:rPr lang="fr-CA" dirty="0"/>
              <a:t> Master </a:t>
            </a:r>
            <a:r>
              <a:rPr lang="fr-CA" dirty="0" err="1"/>
              <a:t>text</a:t>
            </a:r>
            <a:r>
              <a:rPr lang="fr-CA" dirty="0"/>
              <a:t> styles</a:t>
            </a:r>
          </a:p>
          <a:p>
            <a:pPr lvl="1"/>
            <a:r>
              <a:rPr lang="fr-CA" dirty="0"/>
              <a:t>Second </a:t>
            </a:r>
            <a:r>
              <a:rPr lang="fr-CA" dirty="0" err="1"/>
              <a:t>level</a:t>
            </a:r>
            <a:endParaRPr lang="fr-CA" dirty="0"/>
          </a:p>
          <a:p>
            <a:pPr lvl="2"/>
            <a:r>
              <a:rPr lang="fr-CA" dirty="0" err="1"/>
              <a:t>Third</a:t>
            </a:r>
            <a:r>
              <a:rPr lang="fr-CA" dirty="0"/>
              <a:t> </a:t>
            </a:r>
            <a:r>
              <a:rPr lang="fr-CA" dirty="0" err="1"/>
              <a:t>level</a:t>
            </a:r>
            <a:endParaRPr lang="fr-CA" dirty="0"/>
          </a:p>
          <a:p>
            <a:pPr lvl="3"/>
            <a:r>
              <a:rPr lang="fr-CA" dirty="0" err="1"/>
              <a:t>Fourth</a:t>
            </a:r>
            <a:r>
              <a:rPr lang="fr-CA" dirty="0"/>
              <a:t> </a:t>
            </a:r>
            <a:r>
              <a:rPr lang="fr-CA" dirty="0" err="1"/>
              <a:t>level</a:t>
            </a:r>
            <a:endParaRPr lang="fr-CA" dirty="0"/>
          </a:p>
          <a:p>
            <a:pPr lvl="4"/>
            <a:r>
              <a:rPr lang="fr-CA" dirty="0" err="1"/>
              <a:t>Fifth</a:t>
            </a:r>
            <a:r>
              <a:rPr lang="fr-CA" dirty="0"/>
              <a:t> </a:t>
            </a:r>
            <a:r>
              <a:rPr lang="fr-CA" dirty="0" err="1"/>
              <a:t>level</a:t>
            </a:r>
            <a:endParaRPr lang="en-US" dirty="0"/>
          </a:p>
        </p:txBody>
      </p:sp>
      <p:sp>
        <p:nvSpPr>
          <p:cNvPr id="10" name="Title 9"/>
          <p:cNvSpPr>
            <a:spLocks noGrp="1"/>
          </p:cNvSpPr>
          <p:nvPr>
            <p:ph type="title" hasCustomPrompt="1"/>
          </p:nvPr>
        </p:nvSpPr>
        <p:spPr/>
        <p:txBody>
          <a:bodyPr/>
          <a:lstStyle/>
          <a:p>
            <a:r>
              <a:rPr lang="fr-CA" dirty="0" err="1"/>
              <a:t>Title</a:t>
            </a:r>
            <a:r>
              <a:rPr lang="fr-CA" dirty="0"/>
              <a:t> </a:t>
            </a:r>
            <a:r>
              <a:rPr lang="fr-CA" dirty="0" err="1"/>
              <a:t>placeholder</a:t>
            </a:r>
            <a:endParaRPr lang="en-US" dirty="0"/>
          </a:p>
        </p:txBody>
      </p:sp>
      <p:sp>
        <p:nvSpPr>
          <p:cNvPr id="2" name="Date Placeholder 1"/>
          <p:cNvSpPr>
            <a:spLocks noGrp="1"/>
          </p:cNvSpPr>
          <p:nvPr>
            <p:ph type="dt" sz="half" idx="15"/>
          </p:nvPr>
        </p:nvSpPr>
        <p:spPr/>
        <p:txBody>
          <a:bodyPr/>
          <a:lstStyle/>
          <a:p>
            <a:fld id="{5872D447-0BF7-7442-B5FD-67C00FB5C328}" type="datetimeFigureOut">
              <a:rPr lang="en-US" smtClean="0"/>
              <a:pPr/>
              <a:t>3/19/2022</a:t>
            </a:fld>
            <a:endParaRPr lang="en-US" dirty="0"/>
          </a:p>
        </p:txBody>
      </p:sp>
      <p:sp>
        <p:nvSpPr>
          <p:cNvPr id="4" name="Footer Placeholder 3"/>
          <p:cNvSpPr>
            <a:spLocks noGrp="1"/>
          </p:cNvSpPr>
          <p:nvPr>
            <p:ph type="ftr" sz="quarter" idx="16"/>
          </p:nvPr>
        </p:nvSpPr>
        <p:spPr/>
        <p:txBody>
          <a:bodyPr/>
          <a:lstStyle/>
          <a:p>
            <a:endParaRPr lang="en-US" dirty="0"/>
          </a:p>
        </p:txBody>
      </p:sp>
      <p:sp>
        <p:nvSpPr>
          <p:cNvPr id="5" name="Slide Number Placeholder 4"/>
          <p:cNvSpPr>
            <a:spLocks noGrp="1"/>
          </p:cNvSpPr>
          <p:nvPr>
            <p:ph type="sldNum" sz="quarter" idx="17"/>
          </p:nvPr>
        </p:nvSpPr>
        <p:spPr/>
        <p:txBody>
          <a:bodyPr/>
          <a:lstStyle/>
          <a:p>
            <a:fld id="{AD835BC3-8651-5249-B4F1-13C2014775C5}" type="slidenum">
              <a:rPr lang="en-US" smtClean="0"/>
              <a:pPr/>
              <a:t>‹#›</a:t>
            </a:fld>
            <a:endParaRPr lang="en-US" dirty="0"/>
          </a:p>
        </p:txBody>
      </p:sp>
    </p:spTree>
    <p:extLst>
      <p:ext uri="{BB962C8B-B14F-4D97-AF65-F5344CB8AC3E}">
        <p14:creationId xmlns:p14="http://schemas.microsoft.com/office/powerpoint/2010/main" val="10536649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0401" y="4406901"/>
            <a:ext cx="10495884" cy="1362075"/>
          </a:xfrm>
        </p:spPr>
        <p:txBody>
          <a:bodyPr anchor="t"/>
          <a:lstStyle>
            <a:lvl1pPr algn="l">
              <a:defRPr sz="3600" b="1" cap="all"/>
            </a:lvl1pPr>
          </a:lstStyle>
          <a:p>
            <a:r>
              <a:rPr lang="fr-CA" dirty="0"/>
              <a:t>Click to </a:t>
            </a:r>
            <a:r>
              <a:rPr lang="fr-CA" dirty="0" err="1"/>
              <a:t>edit</a:t>
            </a:r>
            <a:r>
              <a:rPr lang="fr-CA" dirty="0"/>
              <a:t> Master </a:t>
            </a:r>
            <a:r>
              <a:rPr lang="fr-CA" dirty="0" err="1"/>
              <a:t>title</a:t>
            </a:r>
            <a:r>
              <a:rPr lang="fr-CA" dirty="0"/>
              <a:t> style</a:t>
            </a:r>
            <a:endParaRPr lang="en-US" dirty="0"/>
          </a:p>
        </p:txBody>
      </p:sp>
      <p:sp>
        <p:nvSpPr>
          <p:cNvPr id="3" name="Text Placeholder 2"/>
          <p:cNvSpPr>
            <a:spLocks noGrp="1"/>
          </p:cNvSpPr>
          <p:nvPr>
            <p:ph type="body" idx="1"/>
          </p:nvPr>
        </p:nvSpPr>
        <p:spPr>
          <a:xfrm>
            <a:off x="830401" y="2906713"/>
            <a:ext cx="10495884"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a:t>Click to edit Master text styles</a:t>
            </a:r>
          </a:p>
        </p:txBody>
      </p:sp>
      <p:sp>
        <p:nvSpPr>
          <p:cNvPr id="4" name="Date Placeholder 3"/>
          <p:cNvSpPr>
            <a:spLocks noGrp="1"/>
          </p:cNvSpPr>
          <p:nvPr>
            <p:ph type="dt" sz="half" idx="10"/>
          </p:nvPr>
        </p:nvSpPr>
        <p:spPr/>
        <p:txBody>
          <a:bodyPr/>
          <a:lstStyle/>
          <a:p>
            <a:fld id="{5872D447-0BF7-7442-B5FD-67C00FB5C328}" type="datetimeFigureOut">
              <a:rPr lang="en-US" smtClean="0"/>
              <a:pPr/>
              <a:t>3/19/2022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835BC3-8651-5249-B4F1-13C2014775C5}" type="slidenum">
              <a:rPr lang="en-US" smtClean="0"/>
              <a:pPr/>
              <a:t>‹#›</a:t>
            </a:fld>
            <a:endParaRPr lang="en-US" dirty="0"/>
          </a:p>
        </p:txBody>
      </p:sp>
    </p:spTree>
    <p:extLst>
      <p:ext uri="{BB962C8B-B14F-4D97-AF65-F5344CB8AC3E}">
        <p14:creationId xmlns:p14="http://schemas.microsoft.com/office/powerpoint/2010/main" val="550019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Click to </a:t>
            </a:r>
            <a:r>
              <a:rPr lang="fr-CA" dirty="0" err="1"/>
              <a:t>edit</a:t>
            </a:r>
            <a:r>
              <a:rPr lang="fr-CA" dirty="0"/>
              <a:t> Master </a:t>
            </a:r>
            <a:r>
              <a:rPr lang="fr-CA" dirty="0" err="1"/>
              <a:t>title</a:t>
            </a:r>
            <a:r>
              <a:rPr lang="fr-CA" dirty="0"/>
              <a:t> style</a:t>
            </a:r>
            <a:endParaRPr lang="en-US" dirty="0"/>
          </a:p>
        </p:txBody>
      </p:sp>
      <p:sp>
        <p:nvSpPr>
          <p:cNvPr id="3" name="Content Placeholder 2"/>
          <p:cNvSpPr>
            <a:spLocks noGrp="1"/>
          </p:cNvSpPr>
          <p:nvPr>
            <p:ph sz="half" idx="1"/>
          </p:nvPr>
        </p:nvSpPr>
        <p:spPr>
          <a:xfrm>
            <a:off x="830400" y="1945596"/>
            <a:ext cx="5164000" cy="4180567"/>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fr-CA" dirty="0"/>
              <a:t>Click to </a:t>
            </a:r>
            <a:r>
              <a:rPr lang="fr-CA" dirty="0" err="1"/>
              <a:t>edit</a:t>
            </a:r>
            <a:r>
              <a:rPr lang="fr-CA" dirty="0"/>
              <a:t> Master </a:t>
            </a:r>
            <a:r>
              <a:rPr lang="fr-CA" dirty="0" err="1"/>
              <a:t>text</a:t>
            </a:r>
            <a:r>
              <a:rPr lang="fr-CA" dirty="0"/>
              <a:t> styles</a:t>
            </a:r>
          </a:p>
          <a:p>
            <a:pPr lvl="1"/>
            <a:r>
              <a:rPr lang="fr-CA" dirty="0"/>
              <a:t>Second </a:t>
            </a:r>
            <a:r>
              <a:rPr lang="fr-CA" dirty="0" err="1"/>
              <a:t>level</a:t>
            </a:r>
            <a:endParaRPr lang="fr-CA" dirty="0"/>
          </a:p>
          <a:p>
            <a:pPr lvl="2"/>
            <a:r>
              <a:rPr lang="fr-CA" dirty="0" err="1"/>
              <a:t>Third</a:t>
            </a:r>
            <a:r>
              <a:rPr lang="fr-CA" dirty="0"/>
              <a:t> </a:t>
            </a:r>
            <a:r>
              <a:rPr lang="fr-CA" dirty="0" err="1"/>
              <a:t>level</a:t>
            </a:r>
            <a:endParaRPr lang="fr-CA" dirty="0"/>
          </a:p>
          <a:p>
            <a:pPr lvl="3"/>
            <a:r>
              <a:rPr lang="fr-CA" dirty="0" err="1"/>
              <a:t>Fourth</a:t>
            </a:r>
            <a:r>
              <a:rPr lang="fr-CA" dirty="0"/>
              <a:t> </a:t>
            </a:r>
            <a:r>
              <a:rPr lang="fr-CA" dirty="0" err="1"/>
              <a:t>level</a:t>
            </a:r>
            <a:endParaRPr lang="fr-CA" dirty="0"/>
          </a:p>
          <a:p>
            <a:pPr lvl="4"/>
            <a:r>
              <a:rPr lang="fr-CA" dirty="0" err="1"/>
              <a:t>Fifth</a:t>
            </a:r>
            <a:r>
              <a:rPr lang="fr-CA" dirty="0"/>
              <a:t> </a:t>
            </a:r>
            <a:r>
              <a:rPr lang="fr-CA" dirty="0" err="1"/>
              <a:t>level</a:t>
            </a:r>
            <a:endParaRPr lang="en-US" dirty="0"/>
          </a:p>
        </p:txBody>
      </p:sp>
      <p:sp>
        <p:nvSpPr>
          <p:cNvPr id="4" name="Content Placeholder 3"/>
          <p:cNvSpPr>
            <a:spLocks noGrp="1"/>
          </p:cNvSpPr>
          <p:nvPr>
            <p:ph sz="half" idx="2"/>
          </p:nvPr>
        </p:nvSpPr>
        <p:spPr>
          <a:xfrm>
            <a:off x="6197600" y="1945596"/>
            <a:ext cx="5164000" cy="4180567"/>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fr-CA" dirty="0"/>
              <a:t>Click to </a:t>
            </a:r>
            <a:r>
              <a:rPr lang="fr-CA" dirty="0" err="1"/>
              <a:t>edit</a:t>
            </a:r>
            <a:r>
              <a:rPr lang="fr-CA" dirty="0"/>
              <a:t> Master </a:t>
            </a:r>
            <a:r>
              <a:rPr lang="fr-CA" dirty="0" err="1"/>
              <a:t>text</a:t>
            </a:r>
            <a:r>
              <a:rPr lang="fr-CA" dirty="0"/>
              <a:t> styles</a:t>
            </a:r>
          </a:p>
          <a:p>
            <a:pPr lvl="1"/>
            <a:r>
              <a:rPr lang="fr-CA" dirty="0"/>
              <a:t>Second </a:t>
            </a:r>
            <a:r>
              <a:rPr lang="fr-CA" dirty="0" err="1"/>
              <a:t>level</a:t>
            </a:r>
            <a:endParaRPr lang="fr-CA" dirty="0"/>
          </a:p>
          <a:p>
            <a:pPr lvl="2"/>
            <a:r>
              <a:rPr lang="fr-CA" dirty="0" err="1"/>
              <a:t>Third</a:t>
            </a:r>
            <a:r>
              <a:rPr lang="fr-CA" dirty="0"/>
              <a:t> </a:t>
            </a:r>
            <a:r>
              <a:rPr lang="fr-CA" dirty="0" err="1"/>
              <a:t>level</a:t>
            </a:r>
            <a:endParaRPr lang="fr-CA" dirty="0"/>
          </a:p>
          <a:p>
            <a:pPr lvl="3"/>
            <a:r>
              <a:rPr lang="fr-CA" dirty="0" err="1"/>
              <a:t>Fourth</a:t>
            </a:r>
            <a:r>
              <a:rPr lang="fr-CA" dirty="0"/>
              <a:t> </a:t>
            </a:r>
            <a:r>
              <a:rPr lang="fr-CA" dirty="0" err="1"/>
              <a:t>level</a:t>
            </a:r>
            <a:endParaRPr lang="fr-CA" dirty="0"/>
          </a:p>
          <a:p>
            <a:pPr lvl="4"/>
            <a:r>
              <a:rPr lang="fr-CA" dirty="0" err="1"/>
              <a:t>Fifth</a:t>
            </a:r>
            <a:r>
              <a:rPr lang="fr-CA" dirty="0"/>
              <a:t> </a:t>
            </a:r>
            <a:r>
              <a:rPr lang="fr-CA" dirty="0" err="1"/>
              <a:t>level</a:t>
            </a:r>
            <a:endParaRPr lang="en-US" dirty="0"/>
          </a:p>
        </p:txBody>
      </p:sp>
      <p:sp>
        <p:nvSpPr>
          <p:cNvPr id="8" name="Text Placeholder 11"/>
          <p:cNvSpPr>
            <a:spLocks noGrp="1"/>
          </p:cNvSpPr>
          <p:nvPr>
            <p:ph type="body" sz="quarter" idx="14" hasCustomPrompt="1"/>
          </p:nvPr>
        </p:nvSpPr>
        <p:spPr>
          <a:xfrm>
            <a:off x="829734" y="1378498"/>
            <a:ext cx="10532533" cy="567098"/>
          </a:xfrm>
        </p:spPr>
        <p:txBody>
          <a:bodyPr/>
          <a:lstStyle>
            <a:lvl1pPr marL="0" indent="0">
              <a:lnSpc>
                <a:spcPts val="2400"/>
              </a:lnSpc>
              <a:spcBef>
                <a:spcPts val="0"/>
              </a:spcBef>
              <a:buFontTx/>
              <a:buNone/>
              <a:defRPr sz="2400">
                <a:solidFill>
                  <a:schemeClr val="bg2"/>
                </a:solidFill>
              </a:defRPr>
            </a:lvl1pPr>
            <a:lvl2pPr marL="0" indent="0">
              <a:lnSpc>
                <a:spcPts val="2400"/>
              </a:lnSpc>
              <a:spcBef>
                <a:spcPts val="0"/>
              </a:spcBef>
              <a:buFontTx/>
              <a:buNone/>
              <a:defRPr sz="2400">
                <a:solidFill>
                  <a:schemeClr val="bg2"/>
                </a:solidFill>
              </a:defRPr>
            </a:lvl2pPr>
            <a:lvl3pPr marL="0" indent="0">
              <a:lnSpc>
                <a:spcPts val="2400"/>
              </a:lnSpc>
              <a:spcBef>
                <a:spcPts val="0"/>
              </a:spcBef>
              <a:buFontTx/>
              <a:buNone/>
              <a:defRPr sz="2400">
                <a:solidFill>
                  <a:schemeClr val="bg2"/>
                </a:solidFill>
              </a:defRPr>
            </a:lvl3pPr>
            <a:lvl4pPr marL="0" indent="0">
              <a:lnSpc>
                <a:spcPts val="2400"/>
              </a:lnSpc>
              <a:spcBef>
                <a:spcPts val="0"/>
              </a:spcBef>
              <a:buFontTx/>
              <a:buNone/>
              <a:defRPr sz="2400">
                <a:solidFill>
                  <a:schemeClr val="bg2"/>
                </a:solidFill>
              </a:defRPr>
            </a:lvl4pPr>
            <a:lvl5pPr marL="0" indent="0">
              <a:lnSpc>
                <a:spcPts val="2400"/>
              </a:lnSpc>
              <a:spcBef>
                <a:spcPts val="0"/>
              </a:spcBef>
              <a:buFontTx/>
              <a:buNone/>
              <a:defRPr sz="2400">
                <a:solidFill>
                  <a:schemeClr val="bg2"/>
                </a:solidFill>
              </a:defRPr>
            </a:lvl5pPr>
          </a:lstStyle>
          <a:p>
            <a:pPr lvl="0"/>
            <a:r>
              <a:rPr lang="fr-CA" dirty="0" err="1"/>
              <a:t>Subtitle</a:t>
            </a:r>
            <a:r>
              <a:rPr lang="fr-CA" dirty="0"/>
              <a:t> </a:t>
            </a:r>
            <a:r>
              <a:rPr lang="fr-CA" dirty="0" err="1"/>
              <a:t>Placeholder</a:t>
            </a:r>
            <a:endParaRPr lang="en-US" dirty="0"/>
          </a:p>
        </p:txBody>
      </p:sp>
      <p:sp>
        <p:nvSpPr>
          <p:cNvPr id="5" name="Date Placeholder 4"/>
          <p:cNvSpPr>
            <a:spLocks noGrp="1"/>
          </p:cNvSpPr>
          <p:nvPr>
            <p:ph type="dt" sz="half" idx="15"/>
          </p:nvPr>
        </p:nvSpPr>
        <p:spPr/>
        <p:txBody>
          <a:bodyPr/>
          <a:lstStyle/>
          <a:p>
            <a:fld id="{5872D447-0BF7-7442-B5FD-67C00FB5C328}" type="datetimeFigureOut">
              <a:rPr lang="en-US" smtClean="0"/>
              <a:pPr/>
              <a:t>3/19/2022</a:t>
            </a:fld>
            <a:endParaRPr lang="en-US" dirty="0"/>
          </a:p>
        </p:txBody>
      </p:sp>
      <p:sp>
        <p:nvSpPr>
          <p:cNvPr id="6" name="Footer Placeholder 5"/>
          <p:cNvSpPr>
            <a:spLocks noGrp="1"/>
          </p:cNvSpPr>
          <p:nvPr>
            <p:ph type="ftr" sz="quarter" idx="16"/>
          </p:nvPr>
        </p:nvSpPr>
        <p:spPr/>
        <p:txBody>
          <a:bodyPr/>
          <a:lstStyle/>
          <a:p>
            <a:endParaRPr lang="en-US" dirty="0"/>
          </a:p>
        </p:txBody>
      </p:sp>
      <p:sp>
        <p:nvSpPr>
          <p:cNvPr id="7" name="Slide Number Placeholder 6"/>
          <p:cNvSpPr>
            <a:spLocks noGrp="1"/>
          </p:cNvSpPr>
          <p:nvPr>
            <p:ph type="sldNum" sz="quarter" idx="17"/>
          </p:nvPr>
        </p:nvSpPr>
        <p:spPr/>
        <p:txBody>
          <a:bodyPr/>
          <a:lstStyle/>
          <a:p>
            <a:fld id="{AD835BC3-8651-5249-B4F1-13C2014775C5}" type="slidenum">
              <a:rPr lang="en-US" smtClean="0"/>
              <a:pPr/>
              <a:t>‹#›</a:t>
            </a:fld>
            <a:endParaRPr lang="en-US" dirty="0"/>
          </a:p>
        </p:txBody>
      </p:sp>
    </p:spTree>
    <p:extLst>
      <p:ext uri="{BB962C8B-B14F-4D97-AF65-F5344CB8AC3E}">
        <p14:creationId xmlns:p14="http://schemas.microsoft.com/office/powerpoint/2010/main" val="34424275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A"/>
              <a:t>Click to edit Master title style</a:t>
            </a:r>
            <a:endParaRPr lang="en-US"/>
          </a:p>
        </p:txBody>
      </p:sp>
      <p:sp>
        <p:nvSpPr>
          <p:cNvPr id="3" name="Text Placeholder 2"/>
          <p:cNvSpPr>
            <a:spLocks noGrp="1"/>
          </p:cNvSpPr>
          <p:nvPr>
            <p:ph type="body" idx="1"/>
          </p:nvPr>
        </p:nvSpPr>
        <p:spPr>
          <a:xfrm>
            <a:off x="830400" y="1945596"/>
            <a:ext cx="51661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dirty="0"/>
              <a:t>Click to </a:t>
            </a:r>
            <a:r>
              <a:rPr lang="fr-CA" dirty="0" err="1"/>
              <a:t>edit</a:t>
            </a:r>
            <a:r>
              <a:rPr lang="fr-CA" dirty="0"/>
              <a:t> Master </a:t>
            </a:r>
            <a:r>
              <a:rPr lang="fr-CA" dirty="0" err="1"/>
              <a:t>text</a:t>
            </a:r>
            <a:r>
              <a:rPr lang="fr-CA" dirty="0"/>
              <a:t> styles</a:t>
            </a:r>
          </a:p>
        </p:txBody>
      </p:sp>
      <p:sp>
        <p:nvSpPr>
          <p:cNvPr id="4" name="Content Placeholder 3"/>
          <p:cNvSpPr>
            <a:spLocks noGrp="1"/>
          </p:cNvSpPr>
          <p:nvPr>
            <p:ph sz="half" idx="2"/>
          </p:nvPr>
        </p:nvSpPr>
        <p:spPr>
          <a:xfrm>
            <a:off x="830400" y="2585358"/>
            <a:ext cx="5166117" cy="3586842"/>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fr-CA" dirty="0"/>
              <a:t>Click to </a:t>
            </a:r>
            <a:r>
              <a:rPr lang="fr-CA" dirty="0" err="1"/>
              <a:t>edit</a:t>
            </a:r>
            <a:r>
              <a:rPr lang="fr-CA" dirty="0"/>
              <a:t> Master </a:t>
            </a:r>
            <a:r>
              <a:rPr lang="fr-CA" dirty="0" err="1"/>
              <a:t>text</a:t>
            </a:r>
            <a:r>
              <a:rPr lang="fr-CA" dirty="0"/>
              <a:t> styles</a:t>
            </a:r>
          </a:p>
          <a:p>
            <a:pPr lvl="1"/>
            <a:r>
              <a:rPr lang="fr-CA" dirty="0"/>
              <a:t>Second </a:t>
            </a:r>
            <a:r>
              <a:rPr lang="fr-CA" dirty="0" err="1"/>
              <a:t>level</a:t>
            </a:r>
            <a:endParaRPr lang="fr-CA" dirty="0"/>
          </a:p>
          <a:p>
            <a:pPr lvl="2"/>
            <a:r>
              <a:rPr lang="fr-CA" dirty="0" err="1"/>
              <a:t>Third</a:t>
            </a:r>
            <a:r>
              <a:rPr lang="fr-CA" dirty="0"/>
              <a:t> </a:t>
            </a:r>
            <a:r>
              <a:rPr lang="fr-CA" dirty="0" err="1"/>
              <a:t>level</a:t>
            </a:r>
            <a:endParaRPr lang="fr-CA" dirty="0"/>
          </a:p>
          <a:p>
            <a:pPr lvl="3"/>
            <a:r>
              <a:rPr lang="fr-CA" dirty="0" err="1"/>
              <a:t>Fourth</a:t>
            </a:r>
            <a:r>
              <a:rPr lang="fr-CA" dirty="0"/>
              <a:t> </a:t>
            </a:r>
            <a:r>
              <a:rPr lang="fr-CA" dirty="0" err="1"/>
              <a:t>level</a:t>
            </a:r>
            <a:endParaRPr lang="fr-CA" dirty="0"/>
          </a:p>
          <a:p>
            <a:pPr lvl="4"/>
            <a:r>
              <a:rPr lang="fr-CA" dirty="0" err="1"/>
              <a:t>Fifth</a:t>
            </a:r>
            <a:r>
              <a:rPr lang="fr-CA" dirty="0"/>
              <a:t> </a:t>
            </a:r>
            <a:r>
              <a:rPr lang="fr-CA" dirty="0" err="1"/>
              <a:t>level</a:t>
            </a:r>
            <a:endParaRPr lang="en-US" dirty="0"/>
          </a:p>
        </p:txBody>
      </p:sp>
      <p:sp>
        <p:nvSpPr>
          <p:cNvPr id="5" name="Text Placeholder 4"/>
          <p:cNvSpPr>
            <a:spLocks noGrp="1"/>
          </p:cNvSpPr>
          <p:nvPr>
            <p:ph type="body" sz="quarter" idx="3"/>
          </p:nvPr>
        </p:nvSpPr>
        <p:spPr>
          <a:xfrm>
            <a:off x="6193368" y="1945596"/>
            <a:ext cx="51682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dirty="0"/>
              <a:t>Click to </a:t>
            </a:r>
            <a:r>
              <a:rPr lang="fr-CA" dirty="0" err="1"/>
              <a:t>edit</a:t>
            </a:r>
            <a:r>
              <a:rPr lang="fr-CA" dirty="0"/>
              <a:t> Master </a:t>
            </a:r>
            <a:r>
              <a:rPr lang="fr-CA" dirty="0" err="1"/>
              <a:t>text</a:t>
            </a:r>
            <a:r>
              <a:rPr lang="fr-CA" dirty="0"/>
              <a:t> styles</a:t>
            </a:r>
          </a:p>
        </p:txBody>
      </p:sp>
      <p:sp>
        <p:nvSpPr>
          <p:cNvPr id="6" name="Content Placeholder 5"/>
          <p:cNvSpPr>
            <a:spLocks noGrp="1"/>
          </p:cNvSpPr>
          <p:nvPr>
            <p:ph sz="quarter" idx="4"/>
          </p:nvPr>
        </p:nvSpPr>
        <p:spPr>
          <a:xfrm>
            <a:off x="6193368" y="2585358"/>
            <a:ext cx="5168233" cy="3586842"/>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fr-CA" dirty="0"/>
              <a:t>Click to </a:t>
            </a:r>
            <a:r>
              <a:rPr lang="fr-CA" dirty="0" err="1"/>
              <a:t>edit</a:t>
            </a:r>
            <a:r>
              <a:rPr lang="fr-CA" dirty="0"/>
              <a:t> Master </a:t>
            </a:r>
            <a:r>
              <a:rPr lang="fr-CA" dirty="0" err="1"/>
              <a:t>text</a:t>
            </a:r>
            <a:r>
              <a:rPr lang="fr-CA" dirty="0"/>
              <a:t> styles</a:t>
            </a:r>
          </a:p>
          <a:p>
            <a:pPr lvl="1"/>
            <a:r>
              <a:rPr lang="fr-CA" dirty="0"/>
              <a:t>Second </a:t>
            </a:r>
            <a:r>
              <a:rPr lang="fr-CA" dirty="0" err="1"/>
              <a:t>level</a:t>
            </a:r>
            <a:endParaRPr lang="fr-CA" dirty="0"/>
          </a:p>
          <a:p>
            <a:pPr lvl="2"/>
            <a:r>
              <a:rPr lang="fr-CA" dirty="0" err="1"/>
              <a:t>Third</a:t>
            </a:r>
            <a:r>
              <a:rPr lang="fr-CA" dirty="0"/>
              <a:t> </a:t>
            </a:r>
            <a:r>
              <a:rPr lang="fr-CA" dirty="0" err="1"/>
              <a:t>level</a:t>
            </a:r>
            <a:endParaRPr lang="fr-CA" dirty="0"/>
          </a:p>
          <a:p>
            <a:pPr lvl="3"/>
            <a:r>
              <a:rPr lang="fr-CA" dirty="0" err="1"/>
              <a:t>Fourth</a:t>
            </a:r>
            <a:r>
              <a:rPr lang="fr-CA" dirty="0"/>
              <a:t> </a:t>
            </a:r>
            <a:r>
              <a:rPr lang="fr-CA" dirty="0" err="1"/>
              <a:t>level</a:t>
            </a:r>
            <a:endParaRPr lang="fr-CA" dirty="0"/>
          </a:p>
          <a:p>
            <a:pPr lvl="4"/>
            <a:r>
              <a:rPr lang="fr-CA" dirty="0" err="1"/>
              <a:t>Fifth</a:t>
            </a:r>
            <a:r>
              <a:rPr lang="fr-CA" dirty="0"/>
              <a:t> </a:t>
            </a:r>
            <a:r>
              <a:rPr lang="fr-CA" dirty="0" err="1"/>
              <a:t>level</a:t>
            </a:r>
            <a:endParaRPr lang="en-US" dirty="0"/>
          </a:p>
        </p:txBody>
      </p:sp>
      <p:sp>
        <p:nvSpPr>
          <p:cNvPr id="10" name="Text Placeholder 11"/>
          <p:cNvSpPr>
            <a:spLocks noGrp="1"/>
          </p:cNvSpPr>
          <p:nvPr>
            <p:ph type="body" sz="quarter" idx="14" hasCustomPrompt="1"/>
          </p:nvPr>
        </p:nvSpPr>
        <p:spPr>
          <a:xfrm>
            <a:off x="829734" y="1378498"/>
            <a:ext cx="10532533" cy="567098"/>
          </a:xfrm>
        </p:spPr>
        <p:txBody>
          <a:bodyPr/>
          <a:lstStyle>
            <a:lvl1pPr marL="0" indent="0">
              <a:lnSpc>
                <a:spcPts val="2400"/>
              </a:lnSpc>
              <a:spcBef>
                <a:spcPts val="0"/>
              </a:spcBef>
              <a:buFontTx/>
              <a:buNone/>
              <a:defRPr sz="2400">
                <a:solidFill>
                  <a:schemeClr val="bg2"/>
                </a:solidFill>
              </a:defRPr>
            </a:lvl1pPr>
            <a:lvl2pPr marL="0" indent="0">
              <a:lnSpc>
                <a:spcPts val="2400"/>
              </a:lnSpc>
              <a:spcBef>
                <a:spcPts val="0"/>
              </a:spcBef>
              <a:buFontTx/>
              <a:buNone/>
              <a:defRPr sz="2400">
                <a:solidFill>
                  <a:schemeClr val="bg2"/>
                </a:solidFill>
              </a:defRPr>
            </a:lvl2pPr>
            <a:lvl3pPr marL="0" indent="0">
              <a:lnSpc>
                <a:spcPts val="2400"/>
              </a:lnSpc>
              <a:spcBef>
                <a:spcPts val="0"/>
              </a:spcBef>
              <a:buFontTx/>
              <a:buNone/>
              <a:defRPr sz="2400">
                <a:solidFill>
                  <a:schemeClr val="bg2"/>
                </a:solidFill>
              </a:defRPr>
            </a:lvl3pPr>
            <a:lvl4pPr marL="0" indent="0">
              <a:lnSpc>
                <a:spcPts val="2400"/>
              </a:lnSpc>
              <a:spcBef>
                <a:spcPts val="0"/>
              </a:spcBef>
              <a:buFontTx/>
              <a:buNone/>
              <a:defRPr sz="2400">
                <a:solidFill>
                  <a:schemeClr val="bg2"/>
                </a:solidFill>
              </a:defRPr>
            </a:lvl4pPr>
            <a:lvl5pPr marL="0" indent="0">
              <a:lnSpc>
                <a:spcPts val="2400"/>
              </a:lnSpc>
              <a:spcBef>
                <a:spcPts val="0"/>
              </a:spcBef>
              <a:buFontTx/>
              <a:buNone/>
              <a:defRPr sz="2400">
                <a:solidFill>
                  <a:schemeClr val="bg2"/>
                </a:solidFill>
              </a:defRPr>
            </a:lvl5pPr>
          </a:lstStyle>
          <a:p>
            <a:pPr lvl="0"/>
            <a:r>
              <a:rPr lang="fr-CA" dirty="0" err="1"/>
              <a:t>Subtitle</a:t>
            </a:r>
            <a:r>
              <a:rPr lang="fr-CA" dirty="0"/>
              <a:t> </a:t>
            </a:r>
            <a:r>
              <a:rPr lang="fr-CA" dirty="0" err="1"/>
              <a:t>Placeholder</a:t>
            </a:r>
            <a:endParaRPr lang="en-US" dirty="0"/>
          </a:p>
        </p:txBody>
      </p:sp>
      <p:sp>
        <p:nvSpPr>
          <p:cNvPr id="7" name="Date Placeholder 6"/>
          <p:cNvSpPr>
            <a:spLocks noGrp="1"/>
          </p:cNvSpPr>
          <p:nvPr>
            <p:ph type="dt" sz="half" idx="15"/>
          </p:nvPr>
        </p:nvSpPr>
        <p:spPr/>
        <p:txBody>
          <a:bodyPr/>
          <a:lstStyle/>
          <a:p>
            <a:fld id="{5872D447-0BF7-7442-B5FD-67C00FB5C328}" type="datetimeFigureOut">
              <a:rPr lang="en-US" smtClean="0"/>
              <a:pPr/>
              <a:t>3/19/2022</a:t>
            </a:fld>
            <a:endParaRPr lang="en-US" dirty="0"/>
          </a:p>
        </p:txBody>
      </p:sp>
      <p:sp>
        <p:nvSpPr>
          <p:cNvPr id="8" name="Footer Placeholder 7"/>
          <p:cNvSpPr>
            <a:spLocks noGrp="1"/>
          </p:cNvSpPr>
          <p:nvPr>
            <p:ph type="ftr" sz="quarter" idx="16"/>
          </p:nvPr>
        </p:nvSpPr>
        <p:spPr/>
        <p:txBody>
          <a:bodyPr/>
          <a:lstStyle/>
          <a:p>
            <a:endParaRPr lang="en-US" dirty="0"/>
          </a:p>
        </p:txBody>
      </p:sp>
      <p:sp>
        <p:nvSpPr>
          <p:cNvPr id="9" name="Slide Number Placeholder 8"/>
          <p:cNvSpPr>
            <a:spLocks noGrp="1"/>
          </p:cNvSpPr>
          <p:nvPr>
            <p:ph type="sldNum" sz="quarter" idx="17"/>
          </p:nvPr>
        </p:nvSpPr>
        <p:spPr/>
        <p:txBody>
          <a:bodyPr/>
          <a:lstStyle/>
          <a:p>
            <a:fld id="{AD835BC3-8651-5249-B4F1-13C2014775C5}" type="slidenum">
              <a:rPr lang="en-US" smtClean="0"/>
              <a:pPr/>
              <a:t>‹#›</a:t>
            </a:fld>
            <a:endParaRPr lang="en-US" dirty="0"/>
          </a:p>
        </p:txBody>
      </p:sp>
    </p:spTree>
    <p:extLst>
      <p:ext uri="{BB962C8B-B14F-4D97-AF65-F5344CB8AC3E}">
        <p14:creationId xmlns:p14="http://schemas.microsoft.com/office/powerpoint/2010/main" val="2710191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B085D8-96C5-4BB7-AF59-519DCED58718}" type="datetime1">
              <a:rPr lang="en-US" smtClean="0"/>
              <a:t>3/19/2022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1C47E17-AFEE-415A-8695-AE3887527BA0}" type="slidenum">
              <a:rPr lang="en-CA" smtClean="0"/>
              <a:t>‹#›</a:t>
            </a:fld>
            <a:endParaRPr lang="en-CA"/>
          </a:p>
        </p:txBody>
      </p:sp>
    </p:spTree>
    <p:extLst>
      <p:ext uri="{BB962C8B-B14F-4D97-AF65-F5344CB8AC3E}">
        <p14:creationId xmlns:p14="http://schemas.microsoft.com/office/powerpoint/2010/main" val="26486736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Click to </a:t>
            </a:r>
            <a:r>
              <a:rPr lang="fr-CA" dirty="0" err="1"/>
              <a:t>edit</a:t>
            </a:r>
            <a:r>
              <a:rPr lang="fr-CA" dirty="0"/>
              <a:t> Master </a:t>
            </a:r>
            <a:r>
              <a:rPr lang="fr-CA" dirty="0" err="1"/>
              <a:t>title</a:t>
            </a:r>
            <a:r>
              <a:rPr lang="fr-CA" dirty="0"/>
              <a:t> style</a:t>
            </a:r>
            <a:endParaRPr lang="en-US" dirty="0"/>
          </a:p>
        </p:txBody>
      </p:sp>
      <p:sp>
        <p:nvSpPr>
          <p:cNvPr id="6" name="Text Placeholder 11"/>
          <p:cNvSpPr>
            <a:spLocks noGrp="1"/>
          </p:cNvSpPr>
          <p:nvPr>
            <p:ph type="body" sz="quarter" idx="14" hasCustomPrompt="1"/>
          </p:nvPr>
        </p:nvSpPr>
        <p:spPr>
          <a:xfrm>
            <a:off x="829734" y="1378498"/>
            <a:ext cx="10532533" cy="567098"/>
          </a:xfrm>
        </p:spPr>
        <p:txBody>
          <a:bodyPr/>
          <a:lstStyle>
            <a:lvl1pPr marL="0" indent="0">
              <a:lnSpc>
                <a:spcPts val="2400"/>
              </a:lnSpc>
              <a:spcBef>
                <a:spcPts val="0"/>
              </a:spcBef>
              <a:buFontTx/>
              <a:buNone/>
              <a:defRPr sz="2400">
                <a:solidFill>
                  <a:schemeClr val="bg2"/>
                </a:solidFill>
              </a:defRPr>
            </a:lvl1pPr>
            <a:lvl2pPr marL="0" indent="0">
              <a:lnSpc>
                <a:spcPts val="2400"/>
              </a:lnSpc>
              <a:spcBef>
                <a:spcPts val="0"/>
              </a:spcBef>
              <a:buFontTx/>
              <a:buNone/>
              <a:defRPr sz="2400">
                <a:solidFill>
                  <a:schemeClr val="bg2"/>
                </a:solidFill>
              </a:defRPr>
            </a:lvl2pPr>
            <a:lvl3pPr marL="0" indent="0">
              <a:lnSpc>
                <a:spcPts val="2400"/>
              </a:lnSpc>
              <a:spcBef>
                <a:spcPts val="0"/>
              </a:spcBef>
              <a:buFontTx/>
              <a:buNone/>
              <a:defRPr sz="2400">
                <a:solidFill>
                  <a:schemeClr val="bg2"/>
                </a:solidFill>
              </a:defRPr>
            </a:lvl3pPr>
            <a:lvl4pPr marL="0" indent="0">
              <a:lnSpc>
                <a:spcPts val="2400"/>
              </a:lnSpc>
              <a:spcBef>
                <a:spcPts val="0"/>
              </a:spcBef>
              <a:buFontTx/>
              <a:buNone/>
              <a:defRPr sz="2400">
                <a:solidFill>
                  <a:schemeClr val="bg2"/>
                </a:solidFill>
              </a:defRPr>
            </a:lvl4pPr>
            <a:lvl5pPr marL="0" indent="0">
              <a:lnSpc>
                <a:spcPts val="2400"/>
              </a:lnSpc>
              <a:spcBef>
                <a:spcPts val="0"/>
              </a:spcBef>
              <a:buFontTx/>
              <a:buNone/>
              <a:defRPr sz="2400">
                <a:solidFill>
                  <a:schemeClr val="bg2"/>
                </a:solidFill>
              </a:defRPr>
            </a:lvl5pPr>
          </a:lstStyle>
          <a:p>
            <a:pPr lvl="0"/>
            <a:r>
              <a:rPr lang="fr-CA" dirty="0" err="1"/>
              <a:t>Subtitle</a:t>
            </a:r>
            <a:r>
              <a:rPr lang="fr-CA" dirty="0"/>
              <a:t> </a:t>
            </a:r>
            <a:r>
              <a:rPr lang="fr-CA" dirty="0" err="1"/>
              <a:t>Placeholder</a:t>
            </a:r>
            <a:endParaRPr lang="en-US" dirty="0"/>
          </a:p>
        </p:txBody>
      </p:sp>
      <p:sp>
        <p:nvSpPr>
          <p:cNvPr id="3" name="Date Placeholder 2"/>
          <p:cNvSpPr>
            <a:spLocks noGrp="1"/>
          </p:cNvSpPr>
          <p:nvPr>
            <p:ph type="dt" sz="half" idx="15"/>
          </p:nvPr>
        </p:nvSpPr>
        <p:spPr/>
        <p:txBody>
          <a:bodyPr/>
          <a:lstStyle/>
          <a:p>
            <a:fld id="{5872D447-0BF7-7442-B5FD-67C00FB5C328}" type="datetimeFigureOut">
              <a:rPr lang="en-US" smtClean="0"/>
              <a:pPr/>
              <a:t>3/19/2022</a:t>
            </a:fld>
            <a:endParaRPr lang="en-US" dirty="0"/>
          </a:p>
        </p:txBody>
      </p:sp>
      <p:sp>
        <p:nvSpPr>
          <p:cNvPr id="4" name="Footer Placeholder 3"/>
          <p:cNvSpPr>
            <a:spLocks noGrp="1"/>
          </p:cNvSpPr>
          <p:nvPr>
            <p:ph type="ftr" sz="quarter" idx="16"/>
          </p:nvPr>
        </p:nvSpPr>
        <p:spPr/>
        <p:txBody>
          <a:bodyPr/>
          <a:lstStyle/>
          <a:p>
            <a:endParaRPr lang="en-US" dirty="0"/>
          </a:p>
        </p:txBody>
      </p:sp>
      <p:sp>
        <p:nvSpPr>
          <p:cNvPr id="5" name="Slide Number Placeholder 4"/>
          <p:cNvSpPr>
            <a:spLocks noGrp="1"/>
          </p:cNvSpPr>
          <p:nvPr>
            <p:ph type="sldNum" sz="quarter" idx="17"/>
          </p:nvPr>
        </p:nvSpPr>
        <p:spPr/>
        <p:txBody>
          <a:bodyPr/>
          <a:lstStyle/>
          <a:p>
            <a:fld id="{AD835BC3-8651-5249-B4F1-13C2014775C5}" type="slidenum">
              <a:rPr lang="en-US" smtClean="0"/>
              <a:pPr/>
              <a:t>‹#›</a:t>
            </a:fld>
            <a:endParaRPr lang="en-US" dirty="0"/>
          </a:p>
        </p:txBody>
      </p:sp>
    </p:spTree>
    <p:extLst>
      <p:ext uri="{BB962C8B-B14F-4D97-AF65-F5344CB8AC3E}">
        <p14:creationId xmlns:p14="http://schemas.microsoft.com/office/powerpoint/2010/main" val="35962288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72D447-0BF7-7442-B5FD-67C00FB5C328}" type="datetimeFigureOut">
              <a:rPr lang="en-US" smtClean="0"/>
              <a:pPr/>
              <a:t>3/19/2022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D835BC3-8651-5249-B4F1-13C2014775C5}" type="slidenum">
              <a:rPr lang="en-US" smtClean="0"/>
              <a:pPr/>
              <a:t>‹#›</a:t>
            </a:fld>
            <a:endParaRPr lang="en-US" dirty="0"/>
          </a:p>
        </p:txBody>
      </p:sp>
    </p:spTree>
    <p:extLst>
      <p:ext uri="{BB962C8B-B14F-4D97-AF65-F5344CB8AC3E}">
        <p14:creationId xmlns:p14="http://schemas.microsoft.com/office/powerpoint/2010/main" val="13172863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0401" y="729598"/>
            <a:ext cx="3790284" cy="705502"/>
          </a:xfrm>
        </p:spPr>
        <p:txBody>
          <a:bodyPr anchor="b"/>
          <a:lstStyle>
            <a:lvl1pPr algn="l">
              <a:defRPr sz="2000" b="1"/>
            </a:lvl1pPr>
          </a:lstStyle>
          <a:p>
            <a:r>
              <a:rPr lang="fr-CA" dirty="0"/>
              <a:t>Click to </a:t>
            </a:r>
            <a:r>
              <a:rPr lang="fr-CA" dirty="0" err="1"/>
              <a:t>edit</a:t>
            </a:r>
            <a:r>
              <a:rPr lang="fr-CA" dirty="0"/>
              <a:t> Master </a:t>
            </a:r>
            <a:r>
              <a:rPr lang="fr-CA" dirty="0" err="1"/>
              <a:t>title</a:t>
            </a:r>
            <a:r>
              <a:rPr lang="fr-CA" dirty="0"/>
              <a:t> style</a:t>
            </a:r>
            <a:endParaRPr lang="en-US" dirty="0"/>
          </a:p>
        </p:txBody>
      </p:sp>
      <p:sp>
        <p:nvSpPr>
          <p:cNvPr id="3" name="Content Placeholder 2"/>
          <p:cNvSpPr>
            <a:spLocks noGrp="1"/>
          </p:cNvSpPr>
          <p:nvPr>
            <p:ph idx="1"/>
          </p:nvPr>
        </p:nvSpPr>
        <p:spPr>
          <a:xfrm>
            <a:off x="4766733" y="729599"/>
            <a:ext cx="6594867" cy="5396565"/>
          </a:xfrm>
        </p:spPr>
        <p:txBody>
          <a:bodyPr/>
          <a:lstStyle>
            <a:lvl1pPr>
              <a:defRPr sz="1800"/>
            </a:lvl1pPr>
            <a:lvl2pPr>
              <a:defRPr sz="1600"/>
            </a:lvl2pPr>
            <a:lvl3pPr>
              <a:defRPr sz="1400"/>
            </a:lvl3pPr>
            <a:lvl4pPr>
              <a:defRPr sz="1200"/>
            </a:lvl4pPr>
            <a:lvl5pPr>
              <a:defRPr sz="1200"/>
            </a:lvl5pPr>
            <a:lvl6pPr>
              <a:defRPr sz="2000"/>
            </a:lvl6pPr>
            <a:lvl7pPr>
              <a:defRPr sz="2000"/>
            </a:lvl7pPr>
            <a:lvl8pPr>
              <a:defRPr sz="2000"/>
            </a:lvl8pPr>
            <a:lvl9pPr>
              <a:defRPr sz="2000"/>
            </a:lvl9pPr>
          </a:lstStyle>
          <a:p>
            <a:pPr lvl="0"/>
            <a:r>
              <a:rPr lang="fr-CA" dirty="0"/>
              <a:t>Click to </a:t>
            </a:r>
            <a:r>
              <a:rPr lang="fr-CA" dirty="0" err="1"/>
              <a:t>edit</a:t>
            </a:r>
            <a:r>
              <a:rPr lang="fr-CA" dirty="0"/>
              <a:t> Master </a:t>
            </a:r>
            <a:r>
              <a:rPr lang="fr-CA" dirty="0" err="1"/>
              <a:t>text</a:t>
            </a:r>
            <a:r>
              <a:rPr lang="fr-CA" dirty="0"/>
              <a:t> styles</a:t>
            </a:r>
          </a:p>
          <a:p>
            <a:pPr lvl="1"/>
            <a:r>
              <a:rPr lang="fr-CA" dirty="0"/>
              <a:t>Second </a:t>
            </a:r>
            <a:r>
              <a:rPr lang="fr-CA" dirty="0" err="1"/>
              <a:t>level</a:t>
            </a:r>
            <a:endParaRPr lang="fr-CA" dirty="0"/>
          </a:p>
          <a:p>
            <a:pPr lvl="2"/>
            <a:r>
              <a:rPr lang="fr-CA" dirty="0" err="1"/>
              <a:t>Third</a:t>
            </a:r>
            <a:r>
              <a:rPr lang="fr-CA" dirty="0"/>
              <a:t> </a:t>
            </a:r>
            <a:r>
              <a:rPr lang="fr-CA" dirty="0" err="1"/>
              <a:t>level</a:t>
            </a:r>
            <a:endParaRPr lang="fr-CA" dirty="0"/>
          </a:p>
          <a:p>
            <a:pPr lvl="3"/>
            <a:r>
              <a:rPr lang="fr-CA" dirty="0" err="1"/>
              <a:t>Fourth</a:t>
            </a:r>
            <a:r>
              <a:rPr lang="fr-CA" dirty="0"/>
              <a:t> </a:t>
            </a:r>
            <a:r>
              <a:rPr lang="fr-CA" dirty="0" err="1"/>
              <a:t>level</a:t>
            </a:r>
            <a:endParaRPr lang="fr-CA" dirty="0"/>
          </a:p>
          <a:p>
            <a:pPr lvl="4"/>
            <a:r>
              <a:rPr lang="fr-CA" dirty="0" err="1"/>
              <a:t>Fifth</a:t>
            </a:r>
            <a:r>
              <a:rPr lang="fr-CA" dirty="0"/>
              <a:t> </a:t>
            </a:r>
            <a:r>
              <a:rPr lang="fr-CA" dirty="0" err="1"/>
              <a:t>level</a:t>
            </a:r>
            <a:endParaRPr lang="en-US" dirty="0"/>
          </a:p>
        </p:txBody>
      </p:sp>
      <p:sp>
        <p:nvSpPr>
          <p:cNvPr id="4" name="Text Placeholder 3"/>
          <p:cNvSpPr>
            <a:spLocks noGrp="1"/>
          </p:cNvSpPr>
          <p:nvPr>
            <p:ph type="body" sz="half" idx="2"/>
          </p:nvPr>
        </p:nvSpPr>
        <p:spPr>
          <a:xfrm>
            <a:off x="830401" y="1435101"/>
            <a:ext cx="37902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5872D447-0BF7-7442-B5FD-67C00FB5C328}" type="datetimeFigureOut">
              <a:rPr lang="en-US" smtClean="0"/>
              <a:pPr/>
              <a:t>3/19/2022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835BC3-8651-5249-B4F1-13C2014775C5}" type="slidenum">
              <a:rPr lang="en-US" smtClean="0"/>
              <a:pPr/>
              <a:t>‹#›</a:t>
            </a:fld>
            <a:endParaRPr lang="en-US" dirty="0"/>
          </a:p>
        </p:txBody>
      </p:sp>
    </p:spTree>
    <p:extLst>
      <p:ext uri="{BB962C8B-B14F-4D97-AF65-F5344CB8AC3E}">
        <p14:creationId xmlns:p14="http://schemas.microsoft.com/office/powerpoint/2010/main" val="14878263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fr-CA"/>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a:t>Drag picture to placeholder or click icon to add</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5872D447-0BF7-7442-B5FD-67C00FB5C328}" type="datetimeFigureOut">
              <a:rPr lang="en-US" smtClean="0"/>
              <a:pPr/>
              <a:t>3/19/2022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835BC3-8651-5249-B4F1-13C2014775C5}" type="slidenum">
              <a:rPr lang="en-US" smtClean="0"/>
              <a:pPr/>
              <a:t>‹#›</a:t>
            </a:fld>
            <a:endParaRPr lang="en-US" dirty="0"/>
          </a:p>
        </p:txBody>
      </p:sp>
    </p:spTree>
    <p:extLst>
      <p:ext uri="{BB962C8B-B14F-4D97-AF65-F5344CB8AC3E}">
        <p14:creationId xmlns:p14="http://schemas.microsoft.com/office/powerpoint/2010/main" val="21801008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Click to </a:t>
            </a:r>
            <a:r>
              <a:rPr lang="fr-CA" dirty="0" err="1"/>
              <a:t>edit</a:t>
            </a:r>
            <a:r>
              <a:rPr lang="fr-CA" dirty="0"/>
              <a:t> Master </a:t>
            </a:r>
            <a:r>
              <a:rPr lang="fr-CA" dirty="0" err="1"/>
              <a:t>title</a:t>
            </a:r>
            <a:r>
              <a:rPr lang="fr-CA" dirty="0"/>
              <a:t> style</a:t>
            </a:r>
            <a:endParaRPr lang="en-US" dirty="0"/>
          </a:p>
        </p:txBody>
      </p:sp>
      <p:sp>
        <p:nvSpPr>
          <p:cNvPr id="3" name="Vertical Text Placeholder 2"/>
          <p:cNvSpPr>
            <a:spLocks noGrp="1"/>
          </p:cNvSpPr>
          <p:nvPr>
            <p:ph type="body" orient="vert" idx="1"/>
          </p:nvPr>
        </p:nvSpPr>
        <p:spPr/>
        <p:txBody>
          <a:bodyPr vert="eaVert"/>
          <a:lstStyle/>
          <a:p>
            <a:pPr lvl="0"/>
            <a:r>
              <a:rPr lang="fr-CA" dirty="0"/>
              <a:t>Click to </a:t>
            </a:r>
            <a:r>
              <a:rPr lang="fr-CA" dirty="0" err="1"/>
              <a:t>edit</a:t>
            </a:r>
            <a:r>
              <a:rPr lang="fr-CA" dirty="0"/>
              <a:t> Master </a:t>
            </a:r>
            <a:r>
              <a:rPr lang="fr-CA" dirty="0" err="1"/>
              <a:t>text</a:t>
            </a:r>
            <a:r>
              <a:rPr lang="fr-CA" dirty="0"/>
              <a:t> styles</a:t>
            </a:r>
          </a:p>
          <a:p>
            <a:pPr lvl="1"/>
            <a:r>
              <a:rPr lang="fr-CA" dirty="0"/>
              <a:t>Second </a:t>
            </a:r>
            <a:r>
              <a:rPr lang="fr-CA" dirty="0" err="1"/>
              <a:t>level</a:t>
            </a:r>
            <a:endParaRPr lang="fr-CA" dirty="0"/>
          </a:p>
          <a:p>
            <a:pPr lvl="2"/>
            <a:r>
              <a:rPr lang="fr-CA" dirty="0" err="1"/>
              <a:t>Third</a:t>
            </a:r>
            <a:r>
              <a:rPr lang="fr-CA" dirty="0"/>
              <a:t> </a:t>
            </a:r>
            <a:r>
              <a:rPr lang="fr-CA" dirty="0" err="1"/>
              <a:t>level</a:t>
            </a:r>
            <a:endParaRPr lang="fr-CA" dirty="0"/>
          </a:p>
          <a:p>
            <a:pPr lvl="3"/>
            <a:r>
              <a:rPr lang="fr-CA" dirty="0" err="1"/>
              <a:t>Fourth</a:t>
            </a:r>
            <a:r>
              <a:rPr lang="fr-CA" dirty="0"/>
              <a:t> </a:t>
            </a:r>
            <a:r>
              <a:rPr lang="fr-CA" dirty="0" err="1"/>
              <a:t>level</a:t>
            </a:r>
            <a:endParaRPr lang="fr-CA" dirty="0"/>
          </a:p>
          <a:p>
            <a:pPr lvl="4"/>
            <a:r>
              <a:rPr lang="fr-CA" dirty="0" err="1"/>
              <a:t>Fifth</a:t>
            </a:r>
            <a:r>
              <a:rPr lang="fr-CA" dirty="0"/>
              <a:t> </a:t>
            </a:r>
            <a:r>
              <a:rPr lang="fr-CA" dirty="0" err="1"/>
              <a:t>level</a:t>
            </a:r>
            <a:endParaRPr lang="en-US" dirty="0"/>
          </a:p>
        </p:txBody>
      </p:sp>
      <p:sp>
        <p:nvSpPr>
          <p:cNvPr id="4" name="Date Placeholder 3"/>
          <p:cNvSpPr>
            <a:spLocks noGrp="1"/>
          </p:cNvSpPr>
          <p:nvPr>
            <p:ph type="dt" sz="half" idx="10"/>
          </p:nvPr>
        </p:nvSpPr>
        <p:spPr/>
        <p:txBody>
          <a:bodyPr/>
          <a:lstStyle/>
          <a:p>
            <a:fld id="{5872D447-0BF7-7442-B5FD-67C00FB5C328}" type="datetimeFigureOut">
              <a:rPr lang="en-US" smtClean="0"/>
              <a:pPr/>
              <a:t>3/19/2022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835BC3-8651-5249-B4F1-13C2014775C5}" type="slidenum">
              <a:rPr lang="en-US" smtClean="0"/>
              <a:pPr/>
              <a:t>‹#›</a:t>
            </a:fld>
            <a:endParaRPr lang="en-US" dirty="0"/>
          </a:p>
        </p:txBody>
      </p:sp>
    </p:spTree>
    <p:extLst>
      <p:ext uri="{BB962C8B-B14F-4D97-AF65-F5344CB8AC3E}">
        <p14:creationId xmlns:p14="http://schemas.microsoft.com/office/powerpoint/2010/main" val="8148950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720001"/>
            <a:ext cx="2743200" cy="5425967"/>
          </a:xfrm>
        </p:spPr>
        <p:txBody>
          <a:bodyPr vert="eaVert"/>
          <a:lstStyle/>
          <a:p>
            <a:r>
              <a:rPr lang="fr-CA" dirty="0"/>
              <a:t>Click to </a:t>
            </a:r>
            <a:r>
              <a:rPr lang="fr-CA" dirty="0" err="1"/>
              <a:t>edit</a:t>
            </a:r>
            <a:r>
              <a:rPr lang="fr-CA" dirty="0"/>
              <a:t> Master </a:t>
            </a:r>
            <a:r>
              <a:rPr lang="fr-CA" dirty="0" err="1"/>
              <a:t>title</a:t>
            </a:r>
            <a:r>
              <a:rPr lang="fr-CA" dirty="0"/>
              <a:t> style</a:t>
            </a:r>
            <a:endParaRPr lang="en-US" dirty="0"/>
          </a:p>
        </p:txBody>
      </p:sp>
      <p:sp>
        <p:nvSpPr>
          <p:cNvPr id="3" name="Vertical Text Placeholder 2"/>
          <p:cNvSpPr>
            <a:spLocks noGrp="1"/>
          </p:cNvSpPr>
          <p:nvPr>
            <p:ph type="body" orient="vert" idx="1"/>
          </p:nvPr>
        </p:nvSpPr>
        <p:spPr>
          <a:xfrm>
            <a:off x="609600" y="720001"/>
            <a:ext cx="8026400" cy="5425967"/>
          </a:xfrm>
        </p:spPr>
        <p:txBody>
          <a:bodyPr vert="eaVert"/>
          <a:lstStyle/>
          <a:p>
            <a:pPr lvl="0"/>
            <a:r>
              <a:rPr lang="fr-CA" dirty="0"/>
              <a:t>Click to </a:t>
            </a:r>
            <a:r>
              <a:rPr lang="fr-CA" dirty="0" err="1"/>
              <a:t>edit</a:t>
            </a:r>
            <a:r>
              <a:rPr lang="fr-CA" dirty="0"/>
              <a:t> Master </a:t>
            </a:r>
            <a:r>
              <a:rPr lang="fr-CA" dirty="0" err="1"/>
              <a:t>text</a:t>
            </a:r>
            <a:r>
              <a:rPr lang="fr-CA" dirty="0"/>
              <a:t> styles</a:t>
            </a:r>
          </a:p>
          <a:p>
            <a:pPr lvl="1"/>
            <a:r>
              <a:rPr lang="fr-CA" dirty="0"/>
              <a:t>Second </a:t>
            </a:r>
            <a:r>
              <a:rPr lang="fr-CA" dirty="0" err="1"/>
              <a:t>level</a:t>
            </a:r>
            <a:endParaRPr lang="fr-CA" dirty="0"/>
          </a:p>
          <a:p>
            <a:pPr lvl="2"/>
            <a:r>
              <a:rPr lang="fr-CA" dirty="0" err="1"/>
              <a:t>Third</a:t>
            </a:r>
            <a:r>
              <a:rPr lang="fr-CA" dirty="0"/>
              <a:t> </a:t>
            </a:r>
            <a:r>
              <a:rPr lang="fr-CA" dirty="0" err="1"/>
              <a:t>level</a:t>
            </a:r>
            <a:endParaRPr lang="fr-CA" dirty="0"/>
          </a:p>
          <a:p>
            <a:pPr lvl="3"/>
            <a:r>
              <a:rPr lang="fr-CA" dirty="0" err="1"/>
              <a:t>Fourth</a:t>
            </a:r>
            <a:r>
              <a:rPr lang="fr-CA" dirty="0"/>
              <a:t> </a:t>
            </a:r>
            <a:r>
              <a:rPr lang="fr-CA" dirty="0" err="1"/>
              <a:t>level</a:t>
            </a:r>
            <a:endParaRPr lang="fr-CA" dirty="0"/>
          </a:p>
          <a:p>
            <a:pPr lvl="4"/>
            <a:r>
              <a:rPr lang="fr-CA" dirty="0" err="1"/>
              <a:t>Fifth</a:t>
            </a:r>
            <a:r>
              <a:rPr lang="fr-CA" dirty="0"/>
              <a:t> </a:t>
            </a:r>
            <a:r>
              <a:rPr lang="fr-CA" dirty="0" err="1"/>
              <a:t>level</a:t>
            </a:r>
            <a:endParaRPr lang="en-US" dirty="0"/>
          </a:p>
        </p:txBody>
      </p:sp>
      <p:sp>
        <p:nvSpPr>
          <p:cNvPr id="4" name="Date Placeholder 3"/>
          <p:cNvSpPr>
            <a:spLocks noGrp="1"/>
          </p:cNvSpPr>
          <p:nvPr>
            <p:ph type="dt" sz="half" idx="10"/>
          </p:nvPr>
        </p:nvSpPr>
        <p:spPr/>
        <p:txBody>
          <a:bodyPr/>
          <a:lstStyle/>
          <a:p>
            <a:fld id="{5872D447-0BF7-7442-B5FD-67C00FB5C328}" type="datetimeFigureOut">
              <a:rPr lang="en-US" smtClean="0"/>
              <a:pPr/>
              <a:t>3/19/2022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835BC3-8651-5249-B4F1-13C2014775C5}" type="slidenum">
              <a:rPr lang="en-US" smtClean="0"/>
              <a:pPr/>
              <a:t>‹#›</a:t>
            </a:fld>
            <a:endParaRPr lang="en-US" dirty="0"/>
          </a:p>
        </p:txBody>
      </p:sp>
    </p:spTree>
    <p:extLst>
      <p:ext uri="{BB962C8B-B14F-4D97-AF65-F5344CB8AC3E}">
        <p14:creationId xmlns:p14="http://schemas.microsoft.com/office/powerpoint/2010/main" val="3864948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DBB15FD8-B036-4D33-BC27-041044863C4D}" type="datetime1">
              <a:rPr lang="en-US" smtClean="0"/>
              <a:t>3/19/2022</a:t>
            </a:fld>
            <a:endParaRPr lang="en-CA"/>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CA"/>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A1C47E17-AFEE-415A-8695-AE3887527BA0}" type="slidenum">
              <a:rPr lang="en-CA" smtClean="0"/>
              <a:t>‹#›</a:t>
            </a:fld>
            <a:endParaRPr lang="en-CA"/>
          </a:p>
        </p:txBody>
      </p:sp>
    </p:spTree>
    <p:extLst>
      <p:ext uri="{BB962C8B-B14F-4D97-AF65-F5344CB8AC3E}">
        <p14:creationId xmlns:p14="http://schemas.microsoft.com/office/powerpoint/2010/main" val="125323660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404DC7-98AF-449D-84A9-F26A13D17D7F}" type="datetime1">
              <a:rPr lang="en-US" smtClean="0"/>
              <a:t>3/19/2022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1C47E17-AFEE-415A-8695-AE3887527BA0}" type="slidenum">
              <a:rPr lang="en-CA" smtClean="0"/>
              <a:t>‹#›</a:t>
            </a:fld>
            <a:endParaRPr lang="en-CA"/>
          </a:p>
        </p:txBody>
      </p:sp>
    </p:spTree>
    <p:extLst>
      <p:ext uri="{BB962C8B-B14F-4D97-AF65-F5344CB8AC3E}">
        <p14:creationId xmlns:p14="http://schemas.microsoft.com/office/powerpoint/2010/main" val="1813265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C5ED4B-0647-43E9-9B57-3FF5ABCA262B}" type="datetime1">
              <a:rPr lang="en-US" smtClean="0"/>
              <a:t>3/19/2022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A1C47E17-AFEE-415A-8695-AE3887527BA0}" type="slidenum">
              <a:rPr lang="en-CA" smtClean="0"/>
              <a:t>‹#›</a:t>
            </a:fld>
            <a:endParaRPr lang="en-CA"/>
          </a:p>
        </p:txBody>
      </p:sp>
    </p:spTree>
    <p:extLst>
      <p:ext uri="{BB962C8B-B14F-4D97-AF65-F5344CB8AC3E}">
        <p14:creationId xmlns:p14="http://schemas.microsoft.com/office/powerpoint/2010/main" val="4110433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EE5FF59-42C3-414C-B67D-3BCF8CE97B76}" type="datetime1">
              <a:rPr lang="en-US" smtClean="0"/>
              <a:t>3/19/2022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A1C47E17-AFEE-415A-8695-AE3887527BA0}" type="slidenum">
              <a:rPr lang="en-CA" smtClean="0"/>
              <a:t>‹#›</a:t>
            </a:fld>
            <a:endParaRPr lang="en-CA"/>
          </a:p>
        </p:txBody>
      </p:sp>
    </p:spTree>
    <p:extLst>
      <p:ext uri="{BB962C8B-B14F-4D97-AF65-F5344CB8AC3E}">
        <p14:creationId xmlns:p14="http://schemas.microsoft.com/office/powerpoint/2010/main" val="1722643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DA15C0-6DDA-449C-90B3-4A597728B95A}" type="datetime1">
              <a:rPr lang="en-US" smtClean="0"/>
              <a:t>3/19/2022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A1C47E17-AFEE-415A-8695-AE3887527BA0}" type="slidenum">
              <a:rPr lang="en-CA" smtClean="0"/>
              <a:t>‹#›</a:t>
            </a:fld>
            <a:endParaRPr lang="en-CA"/>
          </a:p>
        </p:txBody>
      </p:sp>
    </p:spTree>
    <p:extLst>
      <p:ext uri="{BB962C8B-B14F-4D97-AF65-F5344CB8AC3E}">
        <p14:creationId xmlns:p14="http://schemas.microsoft.com/office/powerpoint/2010/main" val="3244513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3EAA83-EA3F-4A4D-B46B-1B83FBD3D0C5}" type="datetime1">
              <a:rPr lang="en-US" smtClean="0"/>
              <a:t>3/19/2022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1C47E17-AFEE-415A-8695-AE3887527BA0}" type="slidenum">
              <a:rPr lang="en-CA" smtClean="0"/>
              <a:t>‹#›</a:t>
            </a:fld>
            <a:endParaRPr lang="en-CA"/>
          </a:p>
        </p:txBody>
      </p:sp>
    </p:spTree>
    <p:extLst>
      <p:ext uri="{BB962C8B-B14F-4D97-AF65-F5344CB8AC3E}">
        <p14:creationId xmlns:p14="http://schemas.microsoft.com/office/powerpoint/2010/main" val="1343663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585A49-C587-41FE-BA80-927775CD1B6A}" type="datetime1">
              <a:rPr lang="en-US" smtClean="0"/>
              <a:t>3/19/2022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1C47E17-AFEE-415A-8695-AE3887527BA0}" type="slidenum">
              <a:rPr lang="en-CA" smtClean="0"/>
              <a:t>‹#›</a:t>
            </a:fld>
            <a:endParaRPr lang="en-CA"/>
          </a:p>
        </p:txBody>
      </p:sp>
    </p:spTree>
    <p:extLst>
      <p:ext uri="{BB962C8B-B14F-4D97-AF65-F5344CB8AC3E}">
        <p14:creationId xmlns:p14="http://schemas.microsoft.com/office/powerpoint/2010/main" val="1382161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3E754B61-C569-4314-930B-9EACA22CF40D}" type="datetime1">
              <a:rPr lang="en-US" smtClean="0"/>
              <a:t>3/19/2022</a:t>
            </a:fld>
            <a:endParaRPr lang="en-CA"/>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CA"/>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A1C47E17-AFEE-415A-8695-AE3887527BA0}" type="slidenum">
              <a:rPr lang="en-CA" smtClean="0"/>
              <a:t>‹#›</a:t>
            </a:fld>
            <a:endParaRPr lang="en-CA"/>
          </a:p>
        </p:txBody>
      </p:sp>
    </p:spTree>
    <p:extLst>
      <p:ext uri="{BB962C8B-B14F-4D97-AF65-F5344CB8AC3E}">
        <p14:creationId xmlns:p14="http://schemas.microsoft.com/office/powerpoint/2010/main" val="56941402"/>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hf hdr="0" ft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0400" y="874653"/>
            <a:ext cx="10531200" cy="503478"/>
          </a:xfrm>
          <a:prstGeom prst="rect">
            <a:avLst/>
          </a:prstGeom>
        </p:spPr>
        <p:txBody>
          <a:bodyPr vert="horz" lIns="0" tIns="0" rIns="0" bIns="0" rtlCol="0" anchor="t" anchorCtr="0">
            <a:noAutofit/>
          </a:bodyPr>
          <a:lstStyle/>
          <a:p>
            <a:r>
              <a:rPr lang="fr-CA" dirty="0" err="1"/>
              <a:t>Title</a:t>
            </a:r>
            <a:r>
              <a:rPr lang="fr-CA" dirty="0"/>
              <a:t> </a:t>
            </a:r>
            <a:r>
              <a:rPr lang="fr-CA" dirty="0" err="1"/>
              <a:t>placeholder</a:t>
            </a:r>
            <a:endParaRPr lang="en-US" dirty="0"/>
          </a:p>
        </p:txBody>
      </p:sp>
      <p:sp>
        <p:nvSpPr>
          <p:cNvPr id="3" name="Text Placeholder 2"/>
          <p:cNvSpPr>
            <a:spLocks noGrp="1"/>
          </p:cNvSpPr>
          <p:nvPr>
            <p:ph type="body" idx="1"/>
          </p:nvPr>
        </p:nvSpPr>
        <p:spPr>
          <a:xfrm>
            <a:off x="830400" y="1607729"/>
            <a:ext cx="10531200" cy="4490273"/>
          </a:xfrm>
          <a:prstGeom prst="rect">
            <a:avLst/>
          </a:prstGeom>
        </p:spPr>
        <p:txBody>
          <a:bodyPr vert="horz" lIns="0" tIns="0" rIns="0" bIns="0" rtlCol="0">
            <a:noAutofit/>
          </a:bodyPr>
          <a:lstStyle/>
          <a:p>
            <a:pPr lvl="0"/>
            <a:r>
              <a:rPr lang="fr-CA" dirty="0"/>
              <a:t>Click to </a:t>
            </a:r>
            <a:r>
              <a:rPr lang="fr-CA" dirty="0" err="1"/>
              <a:t>edit</a:t>
            </a:r>
            <a:r>
              <a:rPr lang="fr-CA" dirty="0"/>
              <a:t> Master </a:t>
            </a:r>
            <a:r>
              <a:rPr lang="fr-CA" dirty="0" err="1"/>
              <a:t>text</a:t>
            </a:r>
            <a:r>
              <a:rPr lang="fr-CA" dirty="0"/>
              <a:t> styles</a:t>
            </a:r>
          </a:p>
          <a:p>
            <a:pPr lvl="1"/>
            <a:r>
              <a:rPr lang="fr-CA" dirty="0"/>
              <a:t>Second </a:t>
            </a:r>
            <a:r>
              <a:rPr lang="fr-CA" dirty="0" err="1"/>
              <a:t>level</a:t>
            </a:r>
            <a:endParaRPr lang="fr-CA" dirty="0"/>
          </a:p>
          <a:p>
            <a:pPr lvl="2"/>
            <a:r>
              <a:rPr lang="fr-CA" dirty="0" err="1"/>
              <a:t>Third</a:t>
            </a:r>
            <a:r>
              <a:rPr lang="fr-CA" dirty="0"/>
              <a:t> </a:t>
            </a:r>
            <a:r>
              <a:rPr lang="fr-CA" dirty="0" err="1"/>
              <a:t>level</a:t>
            </a:r>
            <a:endParaRPr lang="fr-CA" dirty="0"/>
          </a:p>
          <a:p>
            <a:pPr lvl="3"/>
            <a:r>
              <a:rPr lang="fr-CA" dirty="0" err="1"/>
              <a:t>Fourth</a:t>
            </a:r>
            <a:r>
              <a:rPr lang="fr-CA" dirty="0"/>
              <a:t> </a:t>
            </a:r>
            <a:r>
              <a:rPr lang="fr-CA" dirty="0" err="1"/>
              <a:t>level</a:t>
            </a:r>
            <a:endParaRPr lang="fr-CA" dirty="0"/>
          </a:p>
          <a:p>
            <a:pPr lvl="4"/>
            <a:r>
              <a:rPr lang="fr-CA" dirty="0" err="1"/>
              <a:t>Fifth</a:t>
            </a:r>
            <a:r>
              <a:rPr lang="fr-CA" dirty="0"/>
              <a:t> </a:t>
            </a:r>
            <a:r>
              <a:rPr lang="fr-CA" dirty="0" err="1"/>
              <a:t>level</a:t>
            </a:r>
            <a:endParaRPr lang="en-US" dirty="0"/>
          </a:p>
        </p:txBody>
      </p:sp>
      <p:sp>
        <p:nvSpPr>
          <p:cNvPr id="4" name="Date Placeholder 3"/>
          <p:cNvSpPr>
            <a:spLocks noGrp="1"/>
          </p:cNvSpPr>
          <p:nvPr>
            <p:ph type="dt" sz="half" idx="2"/>
          </p:nvPr>
        </p:nvSpPr>
        <p:spPr>
          <a:xfrm>
            <a:off x="830400" y="6356351"/>
            <a:ext cx="2844800" cy="365125"/>
          </a:xfrm>
          <a:prstGeom prst="rect">
            <a:avLst/>
          </a:prstGeom>
        </p:spPr>
        <p:txBody>
          <a:bodyPr vert="horz" lIns="0" tIns="0" rIns="0" bIns="0" rtlCol="0" anchor="b" anchorCtr="0"/>
          <a:lstStyle>
            <a:lvl1pPr algn="l">
              <a:defRPr sz="900">
                <a:solidFill>
                  <a:schemeClr val="accent2"/>
                </a:solidFill>
              </a:defRPr>
            </a:lvl1pPr>
          </a:lstStyle>
          <a:p>
            <a:fld id="{5872D447-0BF7-7442-B5FD-67C00FB5C328}" type="datetimeFigureOut">
              <a:rPr lang="en-US" smtClean="0"/>
              <a:pPr/>
              <a:t>3/19/2022</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0" tIns="0" rIns="0" bIns="0" rtlCol="0" anchor="b" anchorCtr="0"/>
          <a:lstStyle>
            <a:lvl1pPr algn="ctr">
              <a:defRPr sz="900">
                <a:solidFill>
                  <a:schemeClr val="accent2"/>
                </a:solidFill>
              </a:defRPr>
            </a:lvl1pPr>
          </a:lstStyle>
          <a:p>
            <a:endParaRPr lang="en-US" dirty="0"/>
          </a:p>
        </p:txBody>
      </p:sp>
      <p:sp>
        <p:nvSpPr>
          <p:cNvPr id="6" name="Slide Number Placeholder 5"/>
          <p:cNvSpPr>
            <a:spLocks noGrp="1"/>
          </p:cNvSpPr>
          <p:nvPr>
            <p:ph type="sldNum" sz="quarter" idx="4"/>
          </p:nvPr>
        </p:nvSpPr>
        <p:spPr>
          <a:xfrm>
            <a:off x="8516800" y="6356351"/>
            <a:ext cx="2844800" cy="365125"/>
          </a:xfrm>
          <a:prstGeom prst="rect">
            <a:avLst/>
          </a:prstGeom>
        </p:spPr>
        <p:txBody>
          <a:bodyPr vert="horz" lIns="0" tIns="0" rIns="0" bIns="0" rtlCol="0" anchor="b" anchorCtr="0"/>
          <a:lstStyle>
            <a:lvl1pPr algn="r">
              <a:defRPr sz="900">
                <a:solidFill>
                  <a:schemeClr val="accent2"/>
                </a:solidFill>
              </a:defRPr>
            </a:lvl1pPr>
          </a:lstStyle>
          <a:p>
            <a:fld id="{AD835BC3-8651-5249-B4F1-13C2014775C5}" type="slidenum">
              <a:rPr lang="en-US" smtClean="0"/>
              <a:pPr/>
              <a:t>‹#›</a:t>
            </a:fld>
            <a:endParaRPr lang="en-US" dirty="0"/>
          </a:p>
        </p:txBody>
      </p:sp>
      <p:sp>
        <p:nvSpPr>
          <p:cNvPr id="7" name="Text Placeholder 7"/>
          <p:cNvSpPr txBox="1">
            <a:spLocks/>
          </p:cNvSpPr>
          <p:nvPr userDrawn="1"/>
        </p:nvSpPr>
        <p:spPr>
          <a:xfrm>
            <a:off x="830400" y="325780"/>
            <a:ext cx="10531200" cy="216261"/>
          </a:xfrm>
          <a:prstGeom prst="rect">
            <a:avLst/>
          </a:prstGeom>
        </p:spPr>
        <p:txBody>
          <a:bodyPr lIns="0" tIns="0" rIns="0" bIns="0" anchor="t" anchorCtr="0">
            <a:noAutofit/>
          </a:bodyPr>
          <a:lstStyle>
            <a:lvl1pPr marL="0" indent="0" algn="r" defTabSz="457200" rtl="0" eaLnBrk="1" latinLnBrk="0" hangingPunct="1">
              <a:spcBef>
                <a:spcPts val="0"/>
              </a:spcBef>
              <a:buFontTx/>
              <a:buNone/>
              <a:defRPr sz="900" kern="1200" cap="all" baseline="0">
                <a:solidFill>
                  <a:schemeClr val="accent1"/>
                </a:solidFill>
                <a:latin typeface="Nunito Sans Light"/>
                <a:ea typeface="+mn-ea"/>
                <a:cs typeface="+mn-cs"/>
              </a:defRPr>
            </a:lvl1pPr>
            <a:lvl2pPr marL="0" indent="0" algn="r" defTabSz="457200" rtl="0" eaLnBrk="1" latinLnBrk="0" hangingPunct="1">
              <a:spcBef>
                <a:spcPts val="0"/>
              </a:spcBef>
              <a:buFontTx/>
              <a:buNone/>
              <a:defRPr sz="900" kern="1200" cap="all" baseline="0">
                <a:solidFill>
                  <a:schemeClr val="accent1"/>
                </a:solidFill>
                <a:latin typeface="Nunito Sans Light"/>
                <a:ea typeface="+mn-ea"/>
                <a:cs typeface="+mn-cs"/>
              </a:defRPr>
            </a:lvl2pPr>
            <a:lvl3pPr marL="0" indent="0" algn="r" defTabSz="457200" rtl="0" eaLnBrk="1" latinLnBrk="0" hangingPunct="1">
              <a:spcBef>
                <a:spcPts val="0"/>
              </a:spcBef>
              <a:buFontTx/>
              <a:buNone/>
              <a:defRPr sz="900" kern="1200" cap="all" baseline="0">
                <a:solidFill>
                  <a:schemeClr val="accent1"/>
                </a:solidFill>
                <a:latin typeface="Nunito Sans Light"/>
                <a:ea typeface="+mn-ea"/>
                <a:cs typeface="+mn-cs"/>
              </a:defRPr>
            </a:lvl3pPr>
            <a:lvl4pPr marL="0" indent="0" algn="r" defTabSz="457200" rtl="0" eaLnBrk="1" latinLnBrk="0" hangingPunct="1">
              <a:spcBef>
                <a:spcPts val="0"/>
              </a:spcBef>
              <a:buFontTx/>
              <a:buNone/>
              <a:defRPr sz="900" kern="1200" cap="all" baseline="0">
                <a:solidFill>
                  <a:schemeClr val="accent1"/>
                </a:solidFill>
                <a:latin typeface="Nunito Sans Light"/>
                <a:ea typeface="+mn-ea"/>
                <a:cs typeface="+mn-cs"/>
              </a:defRPr>
            </a:lvl4pPr>
            <a:lvl5pPr marL="0" indent="0" algn="r" defTabSz="457200" rtl="0" eaLnBrk="1" latinLnBrk="0" hangingPunct="1">
              <a:spcBef>
                <a:spcPts val="0"/>
              </a:spcBef>
              <a:buFontTx/>
              <a:buNone/>
              <a:defRPr sz="900" kern="1200" cap="all" baseline="0">
                <a:solidFill>
                  <a:schemeClr val="accent1"/>
                </a:solidFill>
                <a:latin typeface="Nunito Sans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50" b="0" i="0" dirty="0">
                <a:latin typeface="+mn-lt"/>
                <a:cs typeface="Nunito Sans Regular"/>
              </a:rPr>
              <a:t>NAV CANADA</a:t>
            </a:r>
          </a:p>
        </p:txBody>
      </p:sp>
      <p:cxnSp>
        <p:nvCxnSpPr>
          <p:cNvPr id="9" name="Straight Connector 8"/>
          <p:cNvCxnSpPr/>
          <p:nvPr userDrawn="1"/>
        </p:nvCxnSpPr>
        <p:spPr>
          <a:xfrm flipH="1">
            <a:off x="830400" y="532987"/>
            <a:ext cx="105312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4808899"/>
      </p:ext>
    </p:extLst>
  </p:cSld>
  <p:clrMap bg1="dk1" tx1="lt1" bg2="dk2" tx2="lt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Lst>
  <p:txStyles>
    <p:titleStyle>
      <a:lvl1pPr algn="l" defTabSz="457200" rtl="0" eaLnBrk="1" latinLnBrk="0" hangingPunct="1">
        <a:spcBef>
          <a:spcPct val="0"/>
        </a:spcBef>
        <a:buNone/>
        <a:defRPr sz="2800" kern="1200" cap="all">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lnSpc>
          <a:spcPct val="100000"/>
        </a:lnSpc>
        <a:spcBef>
          <a:spcPts val="800"/>
        </a:spcBef>
        <a:buClr>
          <a:schemeClr val="accent2"/>
        </a:buClr>
        <a:buFont typeface="Lucida Grande"/>
        <a:buChar char="›"/>
        <a:defRPr sz="1800" b="0" i="0" kern="1200">
          <a:solidFill>
            <a:schemeClr val="bg1"/>
          </a:solidFill>
          <a:latin typeface="+mn-lt"/>
          <a:ea typeface="+mn-ea"/>
          <a:cs typeface="Nunito Sans Regular"/>
        </a:defRPr>
      </a:lvl1pPr>
      <a:lvl2pPr marL="742950" indent="-285750" algn="l" defTabSz="457200" rtl="0" eaLnBrk="1" latinLnBrk="0" hangingPunct="1">
        <a:lnSpc>
          <a:spcPct val="100000"/>
        </a:lnSpc>
        <a:spcBef>
          <a:spcPts val="800"/>
        </a:spcBef>
        <a:buClr>
          <a:schemeClr val="bg2"/>
        </a:buClr>
        <a:buFont typeface="Arial"/>
        <a:buChar char="•"/>
        <a:defRPr sz="1600" b="0" i="0" kern="1200">
          <a:solidFill>
            <a:schemeClr val="bg2"/>
          </a:solidFill>
          <a:latin typeface="+mn-lt"/>
          <a:ea typeface="+mn-ea"/>
          <a:cs typeface="Nunito Sans Regular"/>
        </a:defRPr>
      </a:lvl2pPr>
      <a:lvl3pPr marL="1143000" indent="-228600" algn="l" defTabSz="457200" rtl="0" eaLnBrk="1" latinLnBrk="0" hangingPunct="1">
        <a:lnSpc>
          <a:spcPct val="100000"/>
        </a:lnSpc>
        <a:spcBef>
          <a:spcPts val="800"/>
        </a:spcBef>
        <a:buClr>
          <a:schemeClr val="accent2"/>
        </a:buClr>
        <a:buFont typeface="Lucida Grande"/>
        <a:buChar char="›"/>
        <a:defRPr sz="1400" b="0" i="0" kern="1200">
          <a:solidFill>
            <a:schemeClr val="bg1"/>
          </a:solidFill>
          <a:latin typeface="+mn-lt"/>
          <a:ea typeface="+mn-ea"/>
          <a:cs typeface="Nunito Sans Regular"/>
        </a:defRPr>
      </a:lvl3pPr>
      <a:lvl4pPr marL="1600200" indent="-228600" algn="l" defTabSz="457200" rtl="0" eaLnBrk="1" latinLnBrk="0" hangingPunct="1">
        <a:lnSpc>
          <a:spcPct val="100000"/>
        </a:lnSpc>
        <a:spcBef>
          <a:spcPts val="800"/>
        </a:spcBef>
        <a:buClr>
          <a:schemeClr val="bg2"/>
        </a:buClr>
        <a:buFont typeface="Arial"/>
        <a:buChar char="•"/>
        <a:defRPr sz="1200" b="0" i="0" kern="1200">
          <a:solidFill>
            <a:schemeClr val="bg2"/>
          </a:solidFill>
          <a:latin typeface="+mn-lt"/>
          <a:ea typeface="+mn-ea"/>
          <a:cs typeface="Nunito Sans Regular"/>
        </a:defRPr>
      </a:lvl4pPr>
      <a:lvl5pPr marL="2057400" indent="-228600" algn="l" defTabSz="457200" rtl="0" eaLnBrk="1" latinLnBrk="0" hangingPunct="1">
        <a:lnSpc>
          <a:spcPct val="100000"/>
        </a:lnSpc>
        <a:spcBef>
          <a:spcPts val="800"/>
        </a:spcBef>
        <a:buClr>
          <a:schemeClr val="accent2"/>
        </a:buClr>
        <a:buFont typeface="Lucida Grande"/>
        <a:buChar char="–"/>
        <a:defRPr sz="1200" b="0" i="0" kern="1200">
          <a:solidFill>
            <a:schemeClr val="bg1"/>
          </a:solidFill>
          <a:latin typeface="+mn-lt"/>
          <a:ea typeface="+mn-ea"/>
          <a:cs typeface="Nunito Sans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slide" Target="slide18.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tmp"/><Relationship Id="rId7" Type="http://schemas.openxmlformats.org/officeDocument/2006/relationships/image" Target="../media/image8.sv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7.png"/><Relationship Id="rId3" Type="http://schemas.openxmlformats.org/officeDocument/2006/relationships/image" Target="../media/image4.tmp"/><Relationship Id="rId7" Type="http://schemas.openxmlformats.org/officeDocument/2006/relationships/customXml" Target="../ink/ink3.xml"/><Relationship Id="rId12" Type="http://schemas.openxmlformats.org/officeDocument/2006/relationships/image" Target="../media/image12.sv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customXml" Target="../ink/ink2.xml"/><Relationship Id="rId11" Type="http://schemas.openxmlformats.org/officeDocument/2006/relationships/image" Target="../media/image11.png"/><Relationship Id="rId5" Type="http://schemas.openxmlformats.org/officeDocument/2006/relationships/image" Target="../media/image50.png"/><Relationship Id="rId10" Type="http://schemas.openxmlformats.org/officeDocument/2006/relationships/image" Target="../media/image6.svg"/><Relationship Id="rId4" Type="http://schemas.openxmlformats.org/officeDocument/2006/relationships/customXml" Target="../ink/ink1.xml"/><Relationship Id="rId9" Type="http://schemas.openxmlformats.org/officeDocument/2006/relationships/image" Target="../media/image5.png"/><Relationship Id="rId14" Type="http://schemas.openxmlformats.org/officeDocument/2006/relationships/image" Target="../media/image8.sv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tmp"/><Relationship Id="rId7" Type="http://schemas.openxmlformats.org/officeDocument/2006/relationships/customXml" Target="../ink/ink6.xml"/><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customXml" Target="../ink/ink5.xml"/><Relationship Id="rId11" Type="http://schemas.openxmlformats.org/officeDocument/2006/relationships/image" Target="../media/image8.svg"/><Relationship Id="rId5" Type="http://schemas.openxmlformats.org/officeDocument/2006/relationships/image" Target="../media/image50.png"/><Relationship Id="rId10" Type="http://schemas.openxmlformats.org/officeDocument/2006/relationships/image" Target="../media/image7.png"/><Relationship Id="rId4" Type="http://schemas.openxmlformats.org/officeDocument/2006/relationships/customXml" Target="../ink/ink4.xml"/><Relationship Id="rId9"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6645" y="3571864"/>
            <a:ext cx="6169980" cy="1197321"/>
          </a:xfrm>
        </p:spPr>
        <p:txBody>
          <a:bodyPr>
            <a:normAutofit/>
          </a:bodyPr>
          <a:lstStyle/>
          <a:p>
            <a:r>
              <a:rPr lang="en-US" dirty="0"/>
              <a:t>Nanaimo Circuit and VFR TERMINAL PROCEDURES</a:t>
            </a:r>
          </a:p>
        </p:txBody>
      </p:sp>
    </p:spTree>
    <p:extLst>
      <p:ext uri="{BB962C8B-B14F-4D97-AF65-F5344CB8AC3E}">
        <p14:creationId xmlns:p14="http://schemas.microsoft.com/office/powerpoint/2010/main" val="2542416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Diagram, map&#10;&#10;Description automatically generated">
            <a:extLst>
              <a:ext uri="{FF2B5EF4-FFF2-40B4-BE49-F238E27FC236}">
                <a16:creationId xmlns:a16="http://schemas.microsoft.com/office/drawing/2014/main" id="{C2891D8B-6CD9-47E1-9D83-A622857956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9387" y="600174"/>
            <a:ext cx="6180138" cy="6180138"/>
          </a:xfrm>
          <a:prstGeom prst="rect">
            <a:avLst/>
          </a:prstGeom>
          <a:noFill/>
        </p:spPr>
      </p:pic>
      <p:sp>
        <p:nvSpPr>
          <p:cNvPr id="3" name="Rectangle 2">
            <a:extLst>
              <a:ext uri="{FF2B5EF4-FFF2-40B4-BE49-F238E27FC236}">
                <a16:creationId xmlns:a16="http://schemas.microsoft.com/office/drawing/2014/main" id="{97428714-5911-4789-AC8F-A1BFAD7AFD21}"/>
              </a:ext>
            </a:extLst>
          </p:cNvPr>
          <p:cNvSpPr/>
          <p:nvPr/>
        </p:nvSpPr>
        <p:spPr>
          <a:xfrm>
            <a:off x="6587232" y="600174"/>
            <a:ext cx="754601" cy="358614"/>
          </a:xfrm>
          <a:prstGeom prst="rect">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9" name="Title 2">
            <a:extLst>
              <a:ext uri="{FF2B5EF4-FFF2-40B4-BE49-F238E27FC236}">
                <a16:creationId xmlns:a16="http://schemas.microsoft.com/office/drawing/2014/main" id="{D21342D3-7A0C-4845-9C2D-094133B5CBD2}"/>
              </a:ext>
            </a:extLst>
          </p:cNvPr>
          <p:cNvSpPr>
            <a:spLocks noGrp="1"/>
          </p:cNvSpPr>
          <p:nvPr>
            <p:ph type="title"/>
          </p:nvPr>
        </p:nvSpPr>
        <p:spPr>
          <a:xfrm>
            <a:off x="650450" y="874653"/>
            <a:ext cx="5172992" cy="503478"/>
          </a:xfrm>
        </p:spPr>
        <p:txBody>
          <a:bodyPr/>
          <a:lstStyle/>
          <a:p>
            <a:r>
              <a:rPr lang="en-US" sz="2500" dirty="0"/>
              <a:t>Nanaimo VFR Terminal procedures chart</a:t>
            </a:r>
            <a:endParaRPr lang="en-CA" sz="2500" dirty="0"/>
          </a:p>
        </p:txBody>
      </p:sp>
    </p:spTree>
    <p:extLst>
      <p:ext uri="{BB962C8B-B14F-4D97-AF65-F5344CB8AC3E}">
        <p14:creationId xmlns:p14="http://schemas.microsoft.com/office/powerpoint/2010/main" val="46289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descr="Diagram, map&#10;&#10;Description automatically generated">
            <a:extLst>
              <a:ext uri="{FF2B5EF4-FFF2-40B4-BE49-F238E27FC236}">
                <a16:creationId xmlns:a16="http://schemas.microsoft.com/office/drawing/2014/main" id="{A17219D2-E236-4124-AED8-4B7EF4724F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9387" y="600174"/>
            <a:ext cx="6180138" cy="6180138"/>
          </a:xfrm>
          <a:prstGeom prst="rect">
            <a:avLst/>
          </a:prstGeom>
          <a:noFill/>
        </p:spPr>
      </p:pic>
      <p:sp>
        <p:nvSpPr>
          <p:cNvPr id="2" name="Content Placeholder 1">
            <a:extLst>
              <a:ext uri="{FF2B5EF4-FFF2-40B4-BE49-F238E27FC236}">
                <a16:creationId xmlns:a16="http://schemas.microsoft.com/office/drawing/2014/main" id="{59668DEF-FF1A-4670-9939-A82FC9C03F51}"/>
              </a:ext>
            </a:extLst>
          </p:cNvPr>
          <p:cNvSpPr>
            <a:spLocks noGrp="1"/>
          </p:cNvSpPr>
          <p:nvPr>
            <p:ph idx="1"/>
          </p:nvPr>
        </p:nvSpPr>
        <p:spPr>
          <a:xfrm>
            <a:off x="650450" y="1945597"/>
            <a:ext cx="5172992" cy="4396435"/>
          </a:xfrm>
        </p:spPr>
        <p:txBody>
          <a:bodyPr/>
          <a:lstStyle/>
          <a:p>
            <a:pPr marL="0" indent="0">
              <a:buNone/>
            </a:pPr>
            <a:r>
              <a:rPr lang="en-CA" dirty="0"/>
              <a:t>THIS VTPC WILL BE PUBLISHED IN THE CFS, WAS AND THE NEXT VFR TERMINAL AREA CHART (AIC)</a:t>
            </a:r>
          </a:p>
          <a:p>
            <a:pPr marL="0" indent="0">
              <a:buNone/>
            </a:pPr>
            <a:r>
              <a:rPr lang="en-CA" dirty="0"/>
              <a:t>NEXT SLIDES WILL DESCRIBE:</a:t>
            </a:r>
          </a:p>
          <a:p>
            <a:pPr marL="285750" indent="-285750">
              <a:buFont typeface="Arial" panose="020B0604020202020204" pitchFamily="34" charset="0"/>
              <a:buChar char="•"/>
            </a:pPr>
            <a:r>
              <a:rPr lang="en-CA" dirty="0"/>
              <a:t>CONTROL ZONES</a:t>
            </a:r>
          </a:p>
          <a:p>
            <a:pPr marL="285750" indent="-285750">
              <a:buFont typeface="Arial" panose="020B0604020202020204" pitchFamily="34" charset="0"/>
              <a:buChar char="•"/>
            </a:pPr>
            <a:r>
              <a:rPr lang="en-CA" dirty="0"/>
              <a:t>IFR APPROACH ROUTES</a:t>
            </a:r>
          </a:p>
          <a:p>
            <a:pPr marL="285750" indent="-285750">
              <a:buFont typeface="Arial" panose="020B0604020202020204" pitchFamily="34" charset="0"/>
              <a:buChar char="•"/>
            </a:pPr>
            <a:r>
              <a:rPr lang="en-CA" dirty="0"/>
              <a:t>VFR CHECKPOINTS</a:t>
            </a:r>
          </a:p>
          <a:p>
            <a:pPr marL="285750" indent="-285750">
              <a:buFont typeface="Arial" panose="020B0604020202020204" pitchFamily="34" charset="0"/>
              <a:buChar char="•"/>
            </a:pPr>
            <a:r>
              <a:rPr lang="en-CA" dirty="0"/>
              <a:t>VFR ROUTES</a:t>
            </a:r>
          </a:p>
          <a:p>
            <a:pPr marL="0" indent="0">
              <a:buNone/>
            </a:pPr>
            <a:endParaRPr lang="en-CA" dirty="0"/>
          </a:p>
          <a:p>
            <a:endParaRPr lang="en-CA" dirty="0"/>
          </a:p>
        </p:txBody>
      </p:sp>
      <p:sp>
        <p:nvSpPr>
          <p:cNvPr id="3" name="Title 2">
            <a:extLst>
              <a:ext uri="{FF2B5EF4-FFF2-40B4-BE49-F238E27FC236}">
                <a16:creationId xmlns:a16="http://schemas.microsoft.com/office/drawing/2014/main" id="{1C69EDEF-3E16-4D5C-B965-4621D84947BF}"/>
              </a:ext>
            </a:extLst>
          </p:cNvPr>
          <p:cNvSpPr>
            <a:spLocks noGrp="1"/>
          </p:cNvSpPr>
          <p:nvPr>
            <p:ph type="title"/>
          </p:nvPr>
        </p:nvSpPr>
        <p:spPr>
          <a:xfrm>
            <a:off x="650450" y="874653"/>
            <a:ext cx="5172992" cy="503478"/>
          </a:xfrm>
        </p:spPr>
        <p:txBody>
          <a:bodyPr/>
          <a:lstStyle/>
          <a:p>
            <a:r>
              <a:rPr lang="en-US" sz="2500" dirty="0"/>
              <a:t>Nanaimo VFR Terminal procedures chart</a:t>
            </a:r>
            <a:endParaRPr lang="en-CA" sz="2500" dirty="0"/>
          </a:p>
        </p:txBody>
      </p:sp>
    </p:spTree>
    <p:extLst>
      <p:ext uri="{BB962C8B-B14F-4D97-AF65-F5344CB8AC3E}">
        <p14:creationId xmlns:p14="http://schemas.microsoft.com/office/powerpoint/2010/main" val="199684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descr="Diagram, map&#10;&#10;Description automatically generated">
            <a:extLst>
              <a:ext uri="{FF2B5EF4-FFF2-40B4-BE49-F238E27FC236}">
                <a16:creationId xmlns:a16="http://schemas.microsoft.com/office/drawing/2014/main" id="{A17219D2-E236-4124-AED8-4B7EF4724F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9387" y="600174"/>
            <a:ext cx="6180138" cy="6180138"/>
          </a:xfrm>
          <a:prstGeom prst="rect">
            <a:avLst/>
          </a:prstGeom>
          <a:noFill/>
        </p:spPr>
      </p:pic>
      <p:sp>
        <p:nvSpPr>
          <p:cNvPr id="2" name="Content Placeholder 1">
            <a:extLst>
              <a:ext uri="{FF2B5EF4-FFF2-40B4-BE49-F238E27FC236}">
                <a16:creationId xmlns:a16="http://schemas.microsoft.com/office/drawing/2014/main" id="{59668DEF-FF1A-4670-9939-A82FC9C03F51}"/>
              </a:ext>
            </a:extLst>
          </p:cNvPr>
          <p:cNvSpPr>
            <a:spLocks noGrp="1"/>
          </p:cNvSpPr>
          <p:nvPr>
            <p:ph idx="1"/>
          </p:nvPr>
        </p:nvSpPr>
        <p:spPr>
          <a:xfrm>
            <a:off x="650450" y="1945597"/>
            <a:ext cx="5172992" cy="4396435"/>
          </a:xfrm>
        </p:spPr>
        <p:txBody>
          <a:bodyPr/>
          <a:lstStyle/>
          <a:p>
            <a:pPr marL="0" indent="0">
              <a:buNone/>
            </a:pPr>
            <a:r>
              <a:rPr lang="en-CA" b="1" dirty="0"/>
              <a:t>NANAIMO</a:t>
            </a:r>
            <a:r>
              <a:rPr lang="en-CA" dirty="0"/>
              <a:t> </a:t>
            </a:r>
          </a:p>
          <a:p>
            <a:pPr marL="285750" indent="-285750">
              <a:buFont typeface="Arial" panose="020B0604020202020204" pitchFamily="34" charset="0"/>
              <a:buChar char="•"/>
            </a:pPr>
            <a:r>
              <a:rPr lang="en-CA" dirty="0"/>
              <a:t>CONTROL ZONE DEPICTED AS 5NM IRREGULAR, CLASS E SFC-2500ASL</a:t>
            </a:r>
          </a:p>
          <a:p>
            <a:pPr marL="285750" indent="-285750">
              <a:buFont typeface="Arial" panose="020B0604020202020204" pitchFamily="34" charset="0"/>
              <a:buChar char="•"/>
            </a:pPr>
            <a:r>
              <a:rPr lang="en-CA" dirty="0"/>
              <a:t>TOP BOXES DESCRIBE CYCD ZONE AND RADIO FREQUENCIES</a:t>
            </a:r>
          </a:p>
          <a:p>
            <a:pPr marL="0" indent="0">
              <a:buNone/>
            </a:pPr>
            <a:endParaRPr lang="en-CA" dirty="0"/>
          </a:p>
          <a:p>
            <a:pPr marL="0" indent="0">
              <a:buNone/>
            </a:pPr>
            <a:r>
              <a:rPr lang="en-CA" b="1" dirty="0"/>
              <a:t>NANAIMO HAROUR</a:t>
            </a:r>
            <a:r>
              <a:rPr lang="en-CA" dirty="0"/>
              <a:t> </a:t>
            </a:r>
          </a:p>
          <a:p>
            <a:pPr marL="285750" indent="-285750">
              <a:buFont typeface="Arial" panose="020B0604020202020204" pitchFamily="34" charset="0"/>
              <a:buChar char="•"/>
            </a:pPr>
            <a:r>
              <a:rPr lang="en-CA" dirty="0"/>
              <a:t>ATF DEPICTED AS 5 NM WITH A COOKIE BITE</a:t>
            </a:r>
          </a:p>
          <a:p>
            <a:pPr marL="285750" indent="-285750">
              <a:buFont typeface="Arial" panose="020B0604020202020204" pitchFamily="34" charset="0"/>
              <a:buChar char="•"/>
            </a:pPr>
            <a:r>
              <a:rPr lang="en-CA" dirty="0"/>
              <a:t>ATF FREQ 122.9 SFC-3000ASL     </a:t>
            </a:r>
            <a:r>
              <a:rPr lang="en-CA" u="sng" dirty="0"/>
              <a:t>EXCLUDING</a:t>
            </a:r>
            <a:r>
              <a:rPr lang="en-CA" dirty="0"/>
              <a:t> THE CYCD CZ MF AREA AND VICTORIA TERMINAL CLASS C ABV 2500 ASL</a:t>
            </a:r>
          </a:p>
        </p:txBody>
      </p:sp>
      <p:sp>
        <p:nvSpPr>
          <p:cNvPr id="3" name="Title 2">
            <a:extLst>
              <a:ext uri="{FF2B5EF4-FFF2-40B4-BE49-F238E27FC236}">
                <a16:creationId xmlns:a16="http://schemas.microsoft.com/office/drawing/2014/main" id="{1C69EDEF-3E16-4D5C-B965-4621D84947BF}"/>
              </a:ext>
            </a:extLst>
          </p:cNvPr>
          <p:cNvSpPr>
            <a:spLocks noGrp="1"/>
          </p:cNvSpPr>
          <p:nvPr>
            <p:ph type="title"/>
          </p:nvPr>
        </p:nvSpPr>
        <p:spPr>
          <a:xfrm>
            <a:off x="650450" y="874653"/>
            <a:ext cx="5172992" cy="503478"/>
          </a:xfrm>
        </p:spPr>
        <p:txBody>
          <a:bodyPr/>
          <a:lstStyle/>
          <a:p>
            <a:r>
              <a:rPr lang="en-US" sz="2500" dirty="0"/>
              <a:t>Control Zones</a:t>
            </a:r>
            <a:endParaRPr lang="en-CA" sz="2500" dirty="0"/>
          </a:p>
        </p:txBody>
      </p:sp>
      <p:sp>
        <p:nvSpPr>
          <p:cNvPr id="5" name="Rectangle 4">
            <a:extLst>
              <a:ext uri="{FF2B5EF4-FFF2-40B4-BE49-F238E27FC236}">
                <a16:creationId xmlns:a16="http://schemas.microsoft.com/office/drawing/2014/main" id="{1BFDE41F-ED40-469E-89B8-987E3C9F64D9}"/>
              </a:ext>
            </a:extLst>
          </p:cNvPr>
          <p:cNvSpPr/>
          <p:nvPr/>
        </p:nvSpPr>
        <p:spPr>
          <a:xfrm>
            <a:off x="8948691" y="1313895"/>
            <a:ext cx="2024109" cy="56068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D3DFB511-69C1-4B7D-9658-5044B4F40BC8}"/>
              </a:ext>
            </a:extLst>
          </p:cNvPr>
          <p:cNvSpPr/>
          <p:nvPr/>
        </p:nvSpPr>
        <p:spPr>
          <a:xfrm>
            <a:off x="7563775" y="600174"/>
            <a:ext cx="4525750" cy="660455"/>
          </a:xfrm>
          <a:prstGeom prst="rect">
            <a:avLst/>
          </a:prstGeom>
          <a:noFill/>
          <a:ln w="28575">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74685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500"/>
                            </p:stCondLst>
                            <p:childTnLst>
                              <p:par>
                                <p:cTn id="19" presetID="26" presetClass="emph" presetSubtype="0" fill="hold" grpId="1" nodeType="afterEffect">
                                  <p:stCondLst>
                                    <p:cond delay="0"/>
                                  </p:stCondLst>
                                  <p:childTnLst>
                                    <p:animEffect transition="out" filter="fade">
                                      <p:cBhvr>
                                        <p:cTn id="20" dur="500" tmFilter="0, 0; .2, .5; .8, .5; 1, 0"/>
                                        <p:tgtEl>
                                          <p:spTgt spid="6"/>
                                        </p:tgtEl>
                                      </p:cBhvr>
                                    </p:animEffect>
                                    <p:animScale>
                                      <p:cBhvr>
                                        <p:cTn id="21" dur="250" autoRev="1" fill="hold"/>
                                        <p:tgtEl>
                                          <p:spTgt spid="6"/>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childTnLst>
                                </p:cTn>
                              </p:par>
                              <p:par>
                                <p:cTn id="26" presetID="10" presetClass="exit" presetSubtype="0" fill="hold" grpId="2" nodeType="withEffect">
                                  <p:stCondLst>
                                    <p:cond delay="0"/>
                                  </p:stCondLst>
                                  <p:childTnLst>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childTnLst>
                                </p:cTn>
                              </p:par>
                              <p:par>
                                <p:cTn id="37" presetID="10"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childTnLst>
                          </p:cTn>
                        </p:par>
                        <p:par>
                          <p:cTn id="40" fill="hold">
                            <p:stCondLst>
                              <p:cond delay="500"/>
                            </p:stCondLst>
                            <p:childTnLst>
                              <p:par>
                                <p:cTn id="41" presetID="26" presetClass="emph" presetSubtype="0" fill="hold" grpId="1" nodeType="afterEffect">
                                  <p:stCondLst>
                                    <p:cond delay="0"/>
                                  </p:stCondLst>
                                  <p:childTnLst>
                                    <p:animEffect transition="out" filter="fade">
                                      <p:cBhvr>
                                        <p:cTn id="42" dur="500" tmFilter="0, 0; .2, .5; .8, .5; 1, 0"/>
                                        <p:tgtEl>
                                          <p:spTgt spid="5"/>
                                        </p:tgtEl>
                                      </p:cBhvr>
                                    </p:animEffect>
                                    <p:animScale>
                                      <p:cBhvr>
                                        <p:cTn id="43"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6" grpId="2"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descr="Diagram, map&#10;&#10;Description automatically generated">
            <a:extLst>
              <a:ext uri="{FF2B5EF4-FFF2-40B4-BE49-F238E27FC236}">
                <a16:creationId xmlns:a16="http://schemas.microsoft.com/office/drawing/2014/main" id="{A17219D2-E236-4124-AED8-4B7EF4724F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9387" y="600174"/>
            <a:ext cx="6180138" cy="6180138"/>
          </a:xfrm>
          <a:prstGeom prst="rect">
            <a:avLst/>
          </a:prstGeom>
          <a:noFill/>
        </p:spPr>
      </p:pic>
      <p:sp>
        <p:nvSpPr>
          <p:cNvPr id="2" name="Content Placeholder 1">
            <a:extLst>
              <a:ext uri="{FF2B5EF4-FFF2-40B4-BE49-F238E27FC236}">
                <a16:creationId xmlns:a16="http://schemas.microsoft.com/office/drawing/2014/main" id="{59668DEF-FF1A-4670-9939-A82FC9C03F51}"/>
              </a:ext>
            </a:extLst>
          </p:cNvPr>
          <p:cNvSpPr>
            <a:spLocks noGrp="1"/>
          </p:cNvSpPr>
          <p:nvPr>
            <p:ph idx="1"/>
          </p:nvPr>
        </p:nvSpPr>
        <p:spPr>
          <a:xfrm>
            <a:off x="641434" y="1793088"/>
            <a:ext cx="5172992" cy="4396435"/>
          </a:xfrm>
        </p:spPr>
        <p:txBody>
          <a:bodyPr/>
          <a:lstStyle/>
          <a:p>
            <a:pPr marL="285750" indent="-285750">
              <a:buFont typeface="Arial" panose="020B0604020202020204" pitchFamily="34" charset="0"/>
              <a:buChar char="•"/>
            </a:pPr>
            <a:r>
              <a:rPr lang="en-CA" dirty="0"/>
              <a:t>CURRENTLY CYCD HAS 3 PUBLISHED APPROACHES:</a:t>
            </a:r>
          </a:p>
          <a:p>
            <a:pPr marL="285750" indent="-285750">
              <a:buFont typeface="Arial" panose="020B0604020202020204" pitchFamily="34" charset="0"/>
              <a:buChar char="•"/>
            </a:pPr>
            <a:r>
              <a:rPr lang="en-CA" dirty="0"/>
              <a:t>RNAV Y</a:t>
            </a:r>
          </a:p>
          <a:p>
            <a:pPr marL="285750" indent="-285750">
              <a:buFont typeface="Arial" panose="020B0604020202020204" pitchFamily="34" charset="0"/>
              <a:buChar char="•"/>
            </a:pPr>
            <a:r>
              <a:rPr lang="en-CA" dirty="0"/>
              <a:t>RNAV Z</a:t>
            </a:r>
          </a:p>
          <a:p>
            <a:pPr marL="285750" indent="-285750">
              <a:buFont typeface="Arial" panose="020B0604020202020204" pitchFamily="34" charset="0"/>
              <a:buChar char="•"/>
            </a:pPr>
            <a:r>
              <a:rPr lang="en-CA" dirty="0"/>
              <a:t>ILS</a:t>
            </a:r>
          </a:p>
          <a:p>
            <a:pPr marL="285750" indent="-285750">
              <a:buFont typeface="Arial" panose="020B0604020202020204" pitchFamily="34" charset="0"/>
              <a:buChar char="•"/>
            </a:pPr>
            <a:r>
              <a:rPr lang="en-CA" dirty="0"/>
              <a:t>ALL 3 APPROACHES ARE FOR RWY 16 WITH A 10 NM STRAIGHT IN FINAL</a:t>
            </a:r>
          </a:p>
        </p:txBody>
      </p:sp>
      <p:sp>
        <p:nvSpPr>
          <p:cNvPr id="3" name="Title 2">
            <a:extLst>
              <a:ext uri="{FF2B5EF4-FFF2-40B4-BE49-F238E27FC236}">
                <a16:creationId xmlns:a16="http://schemas.microsoft.com/office/drawing/2014/main" id="{1C69EDEF-3E16-4D5C-B965-4621D84947BF}"/>
              </a:ext>
            </a:extLst>
          </p:cNvPr>
          <p:cNvSpPr>
            <a:spLocks noGrp="1"/>
          </p:cNvSpPr>
          <p:nvPr>
            <p:ph type="title"/>
          </p:nvPr>
        </p:nvSpPr>
        <p:spPr>
          <a:xfrm>
            <a:off x="650450" y="874653"/>
            <a:ext cx="5172992" cy="503478"/>
          </a:xfrm>
        </p:spPr>
        <p:txBody>
          <a:bodyPr/>
          <a:lstStyle/>
          <a:p>
            <a:r>
              <a:rPr lang="en-US" sz="2500" dirty="0"/>
              <a:t>IFR Approaches</a:t>
            </a:r>
            <a:endParaRPr lang="en-CA" sz="2500" dirty="0"/>
          </a:p>
        </p:txBody>
      </p:sp>
      <p:cxnSp>
        <p:nvCxnSpPr>
          <p:cNvPr id="22" name="Straight Arrow Connector 21">
            <a:extLst>
              <a:ext uri="{FF2B5EF4-FFF2-40B4-BE49-F238E27FC236}">
                <a16:creationId xmlns:a16="http://schemas.microsoft.com/office/drawing/2014/main" id="{E66AD036-3A37-43DA-B8D9-2B74064E9231}"/>
              </a:ext>
            </a:extLst>
          </p:cNvPr>
          <p:cNvCxnSpPr/>
          <p:nvPr/>
        </p:nvCxnSpPr>
        <p:spPr>
          <a:xfrm>
            <a:off x="8604504" y="1740023"/>
            <a:ext cx="0" cy="2823099"/>
          </a:xfrm>
          <a:prstGeom prst="straightConnector1">
            <a:avLst/>
          </a:prstGeom>
          <a:ln w="38100">
            <a:solidFill>
              <a:srgbClr val="2407D5"/>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4158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par>
                                <p:cTn id="23" presetID="22" presetClass="entr" presetSubtype="1"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descr="Diagram, map&#10;&#10;Description automatically generated">
            <a:extLst>
              <a:ext uri="{FF2B5EF4-FFF2-40B4-BE49-F238E27FC236}">
                <a16:creationId xmlns:a16="http://schemas.microsoft.com/office/drawing/2014/main" id="{A17219D2-E236-4124-AED8-4B7EF4724F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9387" y="600174"/>
            <a:ext cx="6180138" cy="6180138"/>
          </a:xfrm>
          <a:prstGeom prst="rect">
            <a:avLst/>
          </a:prstGeom>
          <a:noFill/>
        </p:spPr>
      </p:pic>
      <p:sp>
        <p:nvSpPr>
          <p:cNvPr id="2" name="Content Placeholder 1">
            <a:extLst>
              <a:ext uri="{FF2B5EF4-FFF2-40B4-BE49-F238E27FC236}">
                <a16:creationId xmlns:a16="http://schemas.microsoft.com/office/drawing/2014/main" id="{59668DEF-FF1A-4670-9939-A82FC9C03F51}"/>
              </a:ext>
            </a:extLst>
          </p:cNvPr>
          <p:cNvSpPr>
            <a:spLocks noGrp="1"/>
          </p:cNvSpPr>
          <p:nvPr>
            <p:ph idx="1"/>
          </p:nvPr>
        </p:nvSpPr>
        <p:spPr>
          <a:xfrm>
            <a:off x="641434" y="1793088"/>
            <a:ext cx="5172992" cy="4396435"/>
          </a:xfrm>
        </p:spPr>
        <p:txBody>
          <a:bodyPr/>
          <a:lstStyle/>
          <a:p>
            <a:pPr marL="285750" indent="-285750">
              <a:buFont typeface="Arial" panose="020B0604020202020204" pitchFamily="34" charset="0"/>
              <a:buChar char="•"/>
            </a:pPr>
            <a:r>
              <a:rPr lang="en-CA" dirty="0"/>
              <a:t>CYCD CIRCUIT PATTERN</a:t>
            </a:r>
          </a:p>
          <a:p>
            <a:pPr marL="285750" indent="-285750">
              <a:buFont typeface="Arial" panose="020B0604020202020204" pitchFamily="34" charset="0"/>
              <a:buChar char="•"/>
            </a:pPr>
            <a:r>
              <a:rPr lang="en-CA" dirty="0"/>
              <a:t>VISUAL APCH RWY 16 SHOULD FLY A HEADING TO THE YCD NDB AND INTERCEPT FINAL AT APRX 4 NM</a:t>
            </a:r>
          </a:p>
          <a:p>
            <a:pPr marL="285750" indent="-285750">
              <a:buFont typeface="Arial" panose="020B0604020202020204" pitchFamily="34" charset="0"/>
              <a:buChar char="•"/>
            </a:pPr>
            <a:r>
              <a:rPr lang="en-CA" dirty="0"/>
              <a:t>4 NM FINAL AVOIDS CIRCUIT TRAFFIC AND ALSO HELPS WITH NOISE ABATEMENT   </a:t>
            </a:r>
          </a:p>
        </p:txBody>
      </p:sp>
      <p:sp>
        <p:nvSpPr>
          <p:cNvPr id="3" name="Title 2">
            <a:extLst>
              <a:ext uri="{FF2B5EF4-FFF2-40B4-BE49-F238E27FC236}">
                <a16:creationId xmlns:a16="http://schemas.microsoft.com/office/drawing/2014/main" id="{1C69EDEF-3E16-4D5C-B965-4621D84947BF}"/>
              </a:ext>
            </a:extLst>
          </p:cNvPr>
          <p:cNvSpPr>
            <a:spLocks noGrp="1"/>
          </p:cNvSpPr>
          <p:nvPr>
            <p:ph type="title"/>
          </p:nvPr>
        </p:nvSpPr>
        <p:spPr>
          <a:xfrm>
            <a:off x="650450" y="874653"/>
            <a:ext cx="5172992" cy="503478"/>
          </a:xfrm>
        </p:spPr>
        <p:txBody>
          <a:bodyPr/>
          <a:lstStyle/>
          <a:p>
            <a:r>
              <a:rPr lang="en-US" sz="2500" dirty="0"/>
              <a:t>IFR visual Approach 16</a:t>
            </a:r>
            <a:endParaRPr lang="en-CA" sz="2500" dirty="0"/>
          </a:p>
        </p:txBody>
      </p:sp>
      <p:cxnSp>
        <p:nvCxnSpPr>
          <p:cNvPr id="5" name="Straight Connector 4">
            <a:extLst>
              <a:ext uri="{FF2B5EF4-FFF2-40B4-BE49-F238E27FC236}">
                <a16:creationId xmlns:a16="http://schemas.microsoft.com/office/drawing/2014/main" id="{FA5D5B3E-5ED1-475E-9C0C-E4FF4CB33AAE}"/>
              </a:ext>
            </a:extLst>
          </p:cNvPr>
          <p:cNvCxnSpPr/>
          <p:nvPr/>
        </p:nvCxnSpPr>
        <p:spPr>
          <a:xfrm>
            <a:off x="8604504" y="4846320"/>
            <a:ext cx="128016" cy="365760"/>
          </a:xfrm>
          <a:prstGeom prst="line">
            <a:avLst/>
          </a:prstGeom>
          <a:ln>
            <a:solidFill>
              <a:srgbClr val="FFFF00"/>
            </a:solidFill>
          </a:ln>
        </p:spPr>
        <p:style>
          <a:lnRef idx="2">
            <a:schemeClr val="accent5"/>
          </a:lnRef>
          <a:fillRef idx="0">
            <a:schemeClr val="accent5"/>
          </a:fillRef>
          <a:effectRef idx="1">
            <a:schemeClr val="accent5"/>
          </a:effectRef>
          <a:fontRef idx="minor">
            <a:schemeClr val="tx1"/>
          </a:fontRef>
        </p:style>
      </p:cxnSp>
      <p:cxnSp>
        <p:nvCxnSpPr>
          <p:cNvPr id="9" name="Straight Connector 8">
            <a:extLst>
              <a:ext uri="{FF2B5EF4-FFF2-40B4-BE49-F238E27FC236}">
                <a16:creationId xmlns:a16="http://schemas.microsoft.com/office/drawing/2014/main" id="{2E545C4D-D5A3-4465-8A60-AAFB3DFC432A}"/>
              </a:ext>
            </a:extLst>
          </p:cNvPr>
          <p:cNvCxnSpPr>
            <a:cxnSpLocks/>
          </p:cNvCxnSpPr>
          <p:nvPr/>
        </p:nvCxnSpPr>
        <p:spPr>
          <a:xfrm>
            <a:off x="8732520" y="5212080"/>
            <a:ext cx="266936" cy="155448"/>
          </a:xfrm>
          <a:prstGeom prst="line">
            <a:avLst/>
          </a:prstGeom>
          <a:ln>
            <a:solidFill>
              <a:srgbClr val="FFFF00"/>
            </a:solidFill>
          </a:ln>
        </p:spPr>
        <p:style>
          <a:lnRef idx="2">
            <a:schemeClr val="accent5"/>
          </a:lnRef>
          <a:fillRef idx="0">
            <a:schemeClr val="accent5"/>
          </a:fillRef>
          <a:effectRef idx="1">
            <a:schemeClr val="accent5"/>
          </a:effectRef>
          <a:fontRef idx="minor">
            <a:schemeClr val="tx1"/>
          </a:fontRef>
        </p:style>
      </p:cxnSp>
      <p:sp>
        <p:nvSpPr>
          <p:cNvPr id="12" name="Arc 11">
            <a:extLst>
              <a:ext uri="{FF2B5EF4-FFF2-40B4-BE49-F238E27FC236}">
                <a16:creationId xmlns:a16="http://schemas.microsoft.com/office/drawing/2014/main" id="{53FF1033-94E4-415C-9FE7-AC4E76CCC198}"/>
              </a:ext>
            </a:extLst>
          </p:cNvPr>
          <p:cNvSpPr/>
          <p:nvPr/>
        </p:nvSpPr>
        <p:spPr>
          <a:xfrm rot="7330732">
            <a:off x="8941316" y="5124539"/>
            <a:ext cx="213062" cy="308549"/>
          </a:xfrm>
          <a:prstGeom prst="arc">
            <a:avLst/>
          </a:prstGeom>
          <a:ln>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cxnSp>
        <p:nvCxnSpPr>
          <p:cNvPr id="17" name="Straight Connector 16">
            <a:extLst>
              <a:ext uri="{FF2B5EF4-FFF2-40B4-BE49-F238E27FC236}">
                <a16:creationId xmlns:a16="http://schemas.microsoft.com/office/drawing/2014/main" id="{DEBA6CD6-F5F3-4192-8184-37052FCA64A3}"/>
              </a:ext>
            </a:extLst>
          </p:cNvPr>
          <p:cNvCxnSpPr/>
          <p:nvPr/>
        </p:nvCxnSpPr>
        <p:spPr>
          <a:xfrm flipV="1">
            <a:off x="9171432" y="4407408"/>
            <a:ext cx="0" cy="96012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18" name="Arc 17">
            <a:extLst>
              <a:ext uri="{FF2B5EF4-FFF2-40B4-BE49-F238E27FC236}">
                <a16:creationId xmlns:a16="http://schemas.microsoft.com/office/drawing/2014/main" id="{FE229C9B-0CB5-46CB-A1BB-AC96F926891C}"/>
              </a:ext>
            </a:extLst>
          </p:cNvPr>
          <p:cNvSpPr/>
          <p:nvPr/>
        </p:nvSpPr>
        <p:spPr>
          <a:xfrm>
            <a:off x="8840214" y="4327624"/>
            <a:ext cx="331217" cy="162080"/>
          </a:xfrm>
          <a:prstGeom prst="arc">
            <a:avLst/>
          </a:prstGeom>
          <a:ln>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cxnSp>
        <p:nvCxnSpPr>
          <p:cNvPr id="20" name="Straight Connector 19">
            <a:extLst>
              <a:ext uri="{FF2B5EF4-FFF2-40B4-BE49-F238E27FC236}">
                <a16:creationId xmlns:a16="http://schemas.microsoft.com/office/drawing/2014/main" id="{FED1C3F3-E9DD-4034-8D4F-1753E5E6B359}"/>
              </a:ext>
            </a:extLst>
          </p:cNvPr>
          <p:cNvCxnSpPr/>
          <p:nvPr/>
        </p:nvCxnSpPr>
        <p:spPr>
          <a:xfrm flipH="1">
            <a:off x="8604504" y="4327624"/>
            <a:ext cx="394952"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F3CB2B25-BCCC-48F6-8178-484E5F3128BE}"/>
              </a:ext>
            </a:extLst>
          </p:cNvPr>
          <p:cNvCxnSpPr/>
          <p:nvPr/>
        </p:nvCxnSpPr>
        <p:spPr>
          <a:xfrm flipH="1">
            <a:off x="8840214" y="3355759"/>
            <a:ext cx="1928400" cy="275208"/>
          </a:xfrm>
          <a:prstGeom prst="line">
            <a:avLst/>
          </a:prstGeom>
          <a:ln w="38100">
            <a:solidFill>
              <a:srgbClr val="2407D5"/>
            </a:solidFill>
          </a:ln>
        </p:spPr>
        <p:style>
          <a:lnRef idx="2">
            <a:schemeClr val="accent1"/>
          </a:lnRef>
          <a:fillRef idx="0">
            <a:schemeClr val="accent1"/>
          </a:fillRef>
          <a:effectRef idx="1">
            <a:schemeClr val="accent1"/>
          </a:effectRef>
          <a:fontRef idx="minor">
            <a:schemeClr val="tx1"/>
          </a:fontRef>
        </p:style>
      </p:cxnSp>
      <p:sp>
        <p:nvSpPr>
          <p:cNvPr id="33" name="Arc 32">
            <a:extLst>
              <a:ext uri="{FF2B5EF4-FFF2-40B4-BE49-F238E27FC236}">
                <a16:creationId xmlns:a16="http://schemas.microsoft.com/office/drawing/2014/main" id="{7C435075-D3DC-4FF3-BB66-AAAB9FCF3D0E}"/>
              </a:ext>
            </a:extLst>
          </p:cNvPr>
          <p:cNvSpPr/>
          <p:nvPr/>
        </p:nvSpPr>
        <p:spPr>
          <a:xfrm rot="16014472">
            <a:off x="8607674" y="3611819"/>
            <a:ext cx="657137" cy="699946"/>
          </a:xfrm>
          <a:prstGeom prst="arc">
            <a:avLst>
              <a:gd name="adj1" fmla="val 16095252"/>
              <a:gd name="adj2" fmla="val 0"/>
            </a:avLst>
          </a:prstGeom>
          <a:ln w="38100">
            <a:solidFill>
              <a:srgbClr val="2407D5"/>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cxnSp>
        <p:nvCxnSpPr>
          <p:cNvPr id="35" name="Straight Arrow Connector 34">
            <a:extLst>
              <a:ext uri="{FF2B5EF4-FFF2-40B4-BE49-F238E27FC236}">
                <a16:creationId xmlns:a16="http://schemas.microsoft.com/office/drawing/2014/main" id="{834BD5B2-30BC-4928-BAD6-9D44A646085A}"/>
              </a:ext>
            </a:extLst>
          </p:cNvPr>
          <p:cNvCxnSpPr>
            <a:stCxn id="33" idx="0"/>
          </p:cNvCxnSpPr>
          <p:nvPr/>
        </p:nvCxnSpPr>
        <p:spPr>
          <a:xfrm>
            <a:off x="8587538" y="3991306"/>
            <a:ext cx="16966" cy="571816"/>
          </a:xfrm>
          <a:prstGeom prst="straightConnector1">
            <a:avLst/>
          </a:prstGeom>
          <a:ln w="38100">
            <a:solidFill>
              <a:srgbClr val="2407D5"/>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096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childTnLst>
                                </p:cTn>
                              </p:par>
                            </p:childTnLst>
                          </p:cTn>
                        </p:par>
                        <p:par>
                          <p:cTn id="30" fill="hold">
                            <p:stCondLst>
                              <p:cond delay="0"/>
                            </p:stCondLst>
                            <p:childTnLst>
                              <p:par>
                                <p:cTn id="31" presetID="22" presetClass="entr" presetSubtype="2" fill="hold"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right)">
                                      <p:cBhvr>
                                        <p:cTn id="33" dur="3000"/>
                                        <p:tgtEl>
                                          <p:spTgt spid="30"/>
                                        </p:tgtEl>
                                      </p:cBhvr>
                                    </p:animEffect>
                                  </p:childTnLst>
                                </p:cTn>
                              </p:par>
                            </p:childTnLst>
                          </p:cTn>
                        </p:par>
                        <p:par>
                          <p:cTn id="34" fill="hold">
                            <p:stCondLst>
                              <p:cond delay="3000"/>
                            </p:stCondLst>
                            <p:childTnLst>
                              <p:par>
                                <p:cTn id="35" presetID="22" presetClass="entr" presetSubtype="2"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right)">
                                      <p:cBhvr>
                                        <p:cTn id="37" dur="2000"/>
                                        <p:tgtEl>
                                          <p:spTgt spid="33"/>
                                        </p:tgtEl>
                                      </p:cBhvr>
                                    </p:animEffect>
                                  </p:childTnLst>
                                </p:cTn>
                              </p:par>
                            </p:childTnLst>
                          </p:cTn>
                        </p:par>
                        <p:par>
                          <p:cTn id="38" fill="hold">
                            <p:stCondLst>
                              <p:cond delay="5000"/>
                            </p:stCondLst>
                            <p:childTnLst>
                              <p:par>
                                <p:cTn id="39" presetID="22" presetClass="entr" presetSubtype="1" fill="hold"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up)">
                                      <p:cBhvr>
                                        <p:cTn id="41" dur="3000"/>
                                        <p:tgtEl>
                                          <p:spTgt spid="35"/>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animBg="1"/>
      <p:bldP spid="3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descr="Diagram, map&#10;&#10;Description automatically generated">
            <a:extLst>
              <a:ext uri="{FF2B5EF4-FFF2-40B4-BE49-F238E27FC236}">
                <a16:creationId xmlns:a16="http://schemas.microsoft.com/office/drawing/2014/main" id="{A17219D2-E236-4124-AED8-4B7EF4724F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9387" y="600174"/>
            <a:ext cx="6180138" cy="6180138"/>
          </a:xfrm>
          <a:prstGeom prst="rect">
            <a:avLst/>
          </a:prstGeom>
          <a:noFill/>
        </p:spPr>
      </p:pic>
      <p:sp>
        <p:nvSpPr>
          <p:cNvPr id="2" name="Content Placeholder 1">
            <a:extLst>
              <a:ext uri="{FF2B5EF4-FFF2-40B4-BE49-F238E27FC236}">
                <a16:creationId xmlns:a16="http://schemas.microsoft.com/office/drawing/2014/main" id="{59668DEF-FF1A-4670-9939-A82FC9C03F51}"/>
              </a:ext>
            </a:extLst>
          </p:cNvPr>
          <p:cNvSpPr>
            <a:spLocks noGrp="1"/>
          </p:cNvSpPr>
          <p:nvPr>
            <p:ph idx="1"/>
          </p:nvPr>
        </p:nvSpPr>
        <p:spPr>
          <a:xfrm>
            <a:off x="641434" y="1793088"/>
            <a:ext cx="5172992" cy="4396435"/>
          </a:xfrm>
        </p:spPr>
        <p:txBody>
          <a:bodyPr/>
          <a:lstStyle/>
          <a:p>
            <a:pPr marL="285750" indent="-285750">
              <a:buFont typeface="Arial" panose="020B0604020202020204" pitchFamily="34" charset="0"/>
              <a:buChar char="•"/>
            </a:pPr>
            <a:r>
              <a:rPr lang="en-CA" dirty="0"/>
              <a:t>ENTER SLANT BASE OVER LADYSMITH HARBOUR</a:t>
            </a:r>
          </a:p>
          <a:p>
            <a:pPr marL="285750" indent="-285750">
              <a:buFont typeface="Arial" panose="020B0604020202020204" pitchFamily="34" charset="0"/>
              <a:buChar char="•"/>
            </a:pPr>
            <a:r>
              <a:rPr lang="en-CA" dirty="0"/>
              <a:t>FOLLOW HARBOUR AND SHORELINE TO FINAL</a:t>
            </a:r>
          </a:p>
        </p:txBody>
      </p:sp>
      <p:sp>
        <p:nvSpPr>
          <p:cNvPr id="3" name="Title 2">
            <a:extLst>
              <a:ext uri="{FF2B5EF4-FFF2-40B4-BE49-F238E27FC236}">
                <a16:creationId xmlns:a16="http://schemas.microsoft.com/office/drawing/2014/main" id="{1C69EDEF-3E16-4D5C-B965-4621D84947BF}"/>
              </a:ext>
            </a:extLst>
          </p:cNvPr>
          <p:cNvSpPr>
            <a:spLocks noGrp="1"/>
          </p:cNvSpPr>
          <p:nvPr>
            <p:ph type="title"/>
          </p:nvPr>
        </p:nvSpPr>
        <p:spPr>
          <a:xfrm>
            <a:off x="650450" y="874653"/>
            <a:ext cx="5172992" cy="503478"/>
          </a:xfrm>
        </p:spPr>
        <p:txBody>
          <a:bodyPr/>
          <a:lstStyle/>
          <a:p>
            <a:r>
              <a:rPr lang="en-US" sz="2500" dirty="0"/>
              <a:t>IFR visual Approach 34</a:t>
            </a:r>
            <a:endParaRPr lang="en-CA" sz="2500" dirty="0"/>
          </a:p>
        </p:txBody>
      </p:sp>
      <p:cxnSp>
        <p:nvCxnSpPr>
          <p:cNvPr id="5" name="Straight Connector 4">
            <a:extLst>
              <a:ext uri="{FF2B5EF4-FFF2-40B4-BE49-F238E27FC236}">
                <a16:creationId xmlns:a16="http://schemas.microsoft.com/office/drawing/2014/main" id="{FA5D5B3E-5ED1-475E-9C0C-E4FF4CB33AAE}"/>
              </a:ext>
            </a:extLst>
          </p:cNvPr>
          <p:cNvCxnSpPr/>
          <p:nvPr/>
        </p:nvCxnSpPr>
        <p:spPr>
          <a:xfrm>
            <a:off x="8604504" y="4846320"/>
            <a:ext cx="128016" cy="365760"/>
          </a:xfrm>
          <a:prstGeom prst="line">
            <a:avLst/>
          </a:prstGeom>
          <a:ln>
            <a:solidFill>
              <a:srgbClr val="FFFF00"/>
            </a:solidFill>
          </a:ln>
        </p:spPr>
        <p:style>
          <a:lnRef idx="2">
            <a:schemeClr val="accent5"/>
          </a:lnRef>
          <a:fillRef idx="0">
            <a:schemeClr val="accent5"/>
          </a:fillRef>
          <a:effectRef idx="1">
            <a:schemeClr val="accent5"/>
          </a:effectRef>
          <a:fontRef idx="minor">
            <a:schemeClr val="tx1"/>
          </a:fontRef>
        </p:style>
      </p:cxnSp>
      <p:cxnSp>
        <p:nvCxnSpPr>
          <p:cNvPr id="9" name="Straight Connector 8">
            <a:extLst>
              <a:ext uri="{FF2B5EF4-FFF2-40B4-BE49-F238E27FC236}">
                <a16:creationId xmlns:a16="http://schemas.microsoft.com/office/drawing/2014/main" id="{2E545C4D-D5A3-4465-8A60-AAFB3DFC432A}"/>
              </a:ext>
            </a:extLst>
          </p:cNvPr>
          <p:cNvCxnSpPr>
            <a:cxnSpLocks/>
          </p:cNvCxnSpPr>
          <p:nvPr/>
        </p:nvCxnSpPr>
        <p:spPr>
          <a:xfrm>
            <a:off x="8732520" y="5212080"/>
            <a:ext cx="266936" cy="155448"/>
          </a:xfrm>
          <a:prstGeom prst="line">
            <a:avLst/>
          </a:prstGeom>
          <a:ln>
            <a:solidFill>
              <a:srgbClr val="FFFF00"/>
            </a:solidFill>
          </a:ln>
        </p:spPr>
        <p:style>
          <a:lnRef idx="2">
            <a:schemeClr val="accent5"/>
          </a:lnRef>
          <a:fillRef idx="0">
            <a:schemeClr val="accent5"/>
          </a:fillRef>
          <a:effectRef idx="1">
            <a:schemeClr val="accent5"/>
          </a:effectRef>
          <a:fontRef idx="minor">
            <a:schemeClr val="tx1"/>
          </a:fontRef>
        </p:style>
      </p:cxnSp>
      <p:sp>
        <p:nvSpPr>
          <p:cNvPr id="12" name="Arc 11">
            <a:extLst>
              <a:ext uri="{FF2B5EF4-FFF2-40B4-BE49-F238E27FC236}">
                <a16:creationId xmlns:a16="http://schemas.microsoft.com/office/drawing/2014/main" id="{53FF1033-94E4-415C-9FE7-AC4E76CCC198}"/>
              </a:ext>
            </a:extLst>
          </p:cNvPr>
          <p:cNvSpPr/>
          <p:nvPr/>
        </p:nvSpPr>
        <p:spPr>
          <a:xfrm rot="7330732">
            <a:off x="8941316" y="5124539"/>
            <a:ext cx="213062" cy="308549"/>
          </a:xfrm>
          <a:prstGeom prst="arc">
            <a:avLst/>
          </a:prstGeom>
          <a:ln>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cxnSp>
        <p:nvCxnSpPr>
          <p:cNvPr id="17" name="Straight Connector 16">
            <a:extLst>
              <a:ext uri="{FF2B5EF4-FFF2-40B4-BE49-F238E27FC236}">
                <a16:creationId xmlns:a16="http://schemas.microsoft.com/office/drawing/2014/main" id="{DEBA6CD6-F5F3-4192-8184-37052FCA64A3}"/>
              </a:ext>
            </a:extLst>
          </p:cNvPr>
          <p:cNvCxnSpPr/>
          <p:nvPr/>
        </p:nvCxnSpPr>
        <p:spPr>
          <a:xfrm flipV="1">
            <a:off x="9171432" y="4407408"/>
            <a:ext cx="0" cy="96012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18" name="Arc 17">
            <a:extLst>
              <a:ext uri="{FF2B5EF4-FFF2-40B4-BE49-F238E27FC236}">
                <a16:creationId xmlns:a16="http://schemas.microsoft.com/office/drawing/2014/main" id="{FE229C9B-0CB5-46CB-A1BB-AC96F926891C}"/>
              </a:ext>
            </a:extLst>
          </p:cNvPr>
          <p:cNvSpPr/>
          <p:nvPr/>
        </p:nvSpPr>
        <p:spPr>
          <a:xfrm>
            <a:off x="8840214" y="4327624"/>
            <a:ext cx="331217" cy="162080"/>
          </a:xfrm>
          <a:prstGeom prst="arc">
            <a:avLst/>
          </a:prstGeom>
          <a:ln>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cxnSp>
        <p:nvCxnSpPr>
          <p:cNvPr id="20" name="Straight Connector 19">
            <a:extLst>
              <a:ext uri="{FF2B5EF4-FFF2-40B4-BE49-F238E27FC236}">
                <a16:creationId xmlns:a16="http://schemas.microsoft.com/office/drawing/2014/main" id="{FED1C3F3-E9DD-4034-8D4F-1753E5E6B359}"/>
              </a:ext>
            </a:extLst>
          </p:cNvPr>
          <p:cNvCxnSpPr/>
          <p:nvPr/>
        </p:nvCxnSpPr>
        <p:spPr>
          <a:xfrm flipH="1">
            <a:off x="8604504" y="4327624"/>
            <a:ext cx="394952"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23B4AD78-BFDE-448F-8A57-29E2C8519553}"/>
              </a:ext>
            </a:extLst>
          </p:cNvPr>
          <p:cNvCxnSpPr/>
          <p:nvPr/>
        </p:nvCxnSpPr>
        <p:spPr>
          <a:xfrm flipH="1">
            <a:off x="9490229" y="5877017"/>
            <a:ext cx="870012" cy="0"/>
          </a:xfrm>
          <a:prstGeom prst="line">
            <a:avLst/>
          </a:prstGeom>
          <a:ln w="38100">
            <a:solidFill>
              <a:srgbClr val="2407D5"/>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399C244C-9C58-4912-BA89-1A058E827C6E}"/>
              </a:ext>
            </a:extLst>
          </p:cNvPr>
          <p:cNvCxnSpPr/>
          <p:nvPr/>
        </p:nvCxnSpPr>
        <p:spPr>
          <a:xfrm flipH="1" flipV="1">
            <a:off x="8604504" y="5291091"/>
            <a:ext cx="885725" cy="585926"/>
          </a:xfrm>
          <a:prstGeom prst="line">
            <a:avLst/>
          </a:prstGeom>
          <a:ln w="38100">
            <a:solidFill>
              <a:srgbClr val="2407D5"/>
            </a:solidFill>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E5B29809-A227-433E-9ECE-74AD36CD3E1B}"/>
              </a:ext>
            </a:extLst>
          </p:cNvPr>
          <p:cNvCxnSpPr/>
          <p:nvPr/>
        </p:nvCxnSpPr>
        <p:spPr>
          <a:xfrm flipV="1">
            <a:off x="8604504" y="4846320"/>
            <a:ext cx="0" cy="444136"/>
          </a:xfrm>
          <a:prstGeom prst="straightConnector1">
            <a:avLst/>
          </a:prstGeom>
          <a:ln w="38100">
            <a:solidFill>
              <a:srgbClr val="2407D5"/>
            </a:solidFill>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8AF23375-1952-4B30-AD8B-8F48F50E9C71}"/>
              </a:ext>
            </a:extLst>
          </p:cNvPr>
          <p:cNvCxnSpPr>
            <a:cxnSpLocks/>
          </p:cNvCxnSpPr>
          <p:nvPr/>
        </p:nvCxnSpPr>
        <p:spPr>
          <a:xfrm flipH="1" flipV="1">
            <a:off x="8830664" y="5494548"/>
            <a:ext cx="1413496" cy="1274546"/>
          </a:xfrm>
          <a:prstGeom prst="straightConnector1">
            <a:avLst/>
          </a:prstGeom>
          <a:ln w="38100">
            <a:solidFill>
              <a:srgbClr val="2407D5"/>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424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22" presetClass="entr" presetSubtype="2" fill="hold"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wipe(right)">
                                      <p:cBhvr>
                                        <p:cTn id="9" dur="1000"/>
                                        <p:tgtEl>
                                          <p:spTgt spid="24"/>
                                        </p:tgtEl>
                                      </p:cBhvr>
                                    </p:animEffect>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right)">
                                      <p:cBhvr>
                                        <p:cTn id="13" dur="1000"/>
                                        <p:tgtEl>
                                          <p:spTgt spid="26"/>
                                        </p:tgtEl>
                                      </p:cBhvr>
                                    </p:animEffect>
                                  </p:childTnLst>
                                </p:cTn>
                              </p:par>
                            </p:childTnLst>
                          </p:cTn>
                        </p:par>
                        <p:par>
                          <p:cTn id="14" fill="hold">
                            <p:stCondLst>
                              <p:cond delay="2000"/>
                            </p:stCondLst>
                            <p:childTnLst>
                              <p:par>
                                <p:cTn id="15" presetID="22" presetClass="entr" presetSubtype="4"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10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childTnLst>
                                </p:cTn>
                              </p:par>
                            </p:childTnLst>
                          </p:cTn>
                        </p:par>
                        <p:par>
                          <p:cTn id="22" fill="hold">
                            <p:stCondLst>
                              <p:cond delay="0"/>
                            </p:stCondLst>
                            <p:childTnLst>
                              <p:par>
                                <p:cTn id="23" presetID="22" presetClass="entr" presetSubtype="4"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down)">
                                      <p:cBhvr>
                                        <p:cTn id="25"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descr="Diagram, map&#10;&#10;Description automatically generated">
            <a:extLst>
              <a:ext uri="{FF2B5EF4-FFF2-40B4-BE49-F238E27FC236}">
                <a16:creationId xmlns:a16="http://schemas.microsoft.com/office/drawing/2014/main" id="{A17219D2-E236-4124-AED8-4B7EF4724F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9387" y="600174"/>
            <a:ext cx="6180138" cy="6180138"/>
          </a:xfrm>
          <a:prstGeom prst="rect">
            <a:avLst/>
          </a:prstGeom>
          <a:noFill/>
        </p:spPr>
      </p:pic>
      <p:sp>
        <p:nvSpPr>
          <p:cNvPr id="2" name="Content Placeholder 1">
            <a:extLst>
              <a:ext uri="{FF2B5EF4-FFF2-40B4-BE49-F238E27FC236}">
                <a16:creationId xmlns:a16="http://schemas.microsoft.com/office/drawing/2014/main" id="{59668DEF-FF1A-4670-9939-A82FC9C03F51}"/>
              </a:ext>
            </a:extLst>
          </p:cNvPr>
          <p:cNvSpPr>
            <a:spLocks noGrp="1"/>
          </p:cNvSpPr>
          <p:nvPr>
            <p:ph idx="1"/>
          </p:nvPr>
        </p:nvSpPr>
        <p:spPr>
          <a:xfrm>
            <a:off x="650450" y="1757779"/>
            <a:ext cx="5172992" cy="4584254"/>
          </a:xfrm>
        </p:spPr>
        <p:txBody>
          <a:bodyPr/>
          <a:lstStyle/>
          <a:p>
            <a:pPr marL="285750" indent="-285750">
              <a:buFont typeface="Arial" panose="020B0604020202020204" pitchFamily="34" charset="0"/>
              <a:buChar char="•"/>
            </a:pPr>
            <a:r>
              <a:rPr lang="en-CA" dirty="0"/>
              <a:t>NEW VFR CHECKPOINTS HAVE BEEN CREATED TO HELP ESTABLISH VFR ROUTES AND REPORTING POINTS NEAR AND THROUGH THE CYCD CONTROL ZONE</a:t>
            </a:r>
          </a:p>
          <a:p>
            <a:pPr marL="285750" indent="-285750">
              <a:buFont typeface="Arial" panose="020B0604020202020204" pitchFamily="34" charset="0"/>
              <a:buChar char="•"/>
            </a:pPr>
            <a:r>
              <a:rPr lang="en-CA" dirty="0"/>
              <a:t>PREVIOUS CHECKPOINTS AT: BUFFALO, GABRIOLA, VALDEZ AND PORLIER ARE STILL IN EFFECT</a:t>
            </a:r>
          </a:p>
          <a:p>
            <a:pPr marL="285750" indent="-285750">
              <a:buFont typeface="Arial" panose="020B0604020202020204" pitchFamily="34" charset="0"/>
              <a:buChar char="•"/>
            </a:pPr>
            <a:r>
              <a:rPr lang="en-CA" dirty="0"/>
              <a:t>NEW CHECKPOINTS AT:</a:t>
            </a:r>
          </a:p>
          <a:p>
            <a:pPr marL="285750" indent="-285750">
              <a:buFont typeface="Arial" panose="020B0604020202020204" pitchFamily="34" charset="0"/>
              <a:buChar char="•"/>
            </a:pPr>
            <a:r>
              <a:rPr lang="en-CA" dirty="0"/>
              <a:t>ENTRANCE ISLAND</a:t>
            </a:r>
          </a:p>
          <a:p>
            <a:pPr marL="285750" indent="-285750">
              <a:buFont typeface="Arial" panose="020B0604020202020204" pitchFamily="34" charset="0"/>
              <a:buChar char="•"/>
            </a:pPr>
            <a:r>
              <a:rPr lang="en-CA" dirty="0"/>
              <a:t>BRANNEN LAKE</a:t>
            </a:r>
          </a:p>
          <a:p>
            <a:pPr marL="285750" indent="-285750">
              <a:buFont typeface="Arial" panose="020B0604020202020204" pitchFamily="34" charset="0"/>
              <a:buChar char="•"/>
            </a:pPr>
            <a:r>
              <a:rPr lang="en-CA" dirty="0"/>
              <a:t>WESTWOOD LAKE</a:t>
            </a:r>
          </a:p>
          <a:p>
            <a:pPr marL="285750" indent="-285750">
              <a:buFont typeface="Arial" panose="020B0604020202020204" pitchFamily="34" charset="0"/>
              <a:buChar char="•"/>
            </a:pPr>
            <a:r>
              <a:rPr lang="en-CA" dirty="0"/>
              <a:t>BOAT HARBOUR</a:t>
            </a:r>
          </a:p>
          <a:p>
            <a:pPr marL="285750" indent="-285750">
              <a:buFont typeface="Arial" panose="020B0604020202020204" pitchFamily="34" charset="0"/>
              <a:buChar char="•"/>
            </a:pPr>
            <a:r>
              <a:rPr lang="en-CA" dirty="0"/>
              <a:t>YELLOW POINT </a:t>
            </a:r>
          </a:p>
          <a:p>
            <a:pPr marL="285750" indent="-285750">
              <a:buFont typeface="Arial" panose="020B0604020202020204" pitchFamily="34" charset="0"/>
              <a:buChar char="•"/>
            </a:pPr>
            <a:r>
              <a:rPr lang="en-CA" dirty="0"/>
              <a:t>GRAVEL PIT</a:t>
            </a:r>
          </a:p>
        </p:txBody>
      </p:sp>
      <p:sp>
        <p:nvSpPr>
          <p:cNvPr id="3" name="Title 2">
            <a:extLst>
              <a:ext uri="{FF2B5EF4-FFF2-40B4-BE49-F238E27FC236}">
                <a16:creationId xmlns:a16="http://schemas.microsoft.com/office/drawing/2014/main" id="{1C69EDEF-3E16-4D5C-B965-4621D84947BF}"/>
              </a:ext>
            </a:extLst>
          </p:cNvPr>
          <p:cNvSpPr>
            <a:spLocks noGrp="1"/>
          </p:cNvSpPr>
          <p:nvPr>
            <p:ph type="title"/>
          </p:nvPr>
        </p:nvSpPr>
        <p:spPr>
          <a:xfrm>
            <a:off x="650450" y="874653"/>
            <a:ext cx="5172992" cy="503478"/>
          </a:xfrm>
        </p:spPr>
        <p:txBody>
          <a:bodyPr/>
          <a:lstStyle/>
          <a:p>
            <a:r>
              <a:rPr lang="en-US" sz="2500" dirty="0"/>
              <a:t>VFR checkpoints</a:t>
            </a:r>
            <a:endParaRPr lang="en-CA" sz="2500" dirty="0"/>
          </a:p>
        </p:txBody>
      </p:sp>
      <p:sp>
        <p:nvSpPr>
          <p:cNvPr id="6" name="Hexagon 5">
            <a:extLst>
              <a:ext uri="{FF2B5EF4-FFF2-40B4-BE49-F238E27FC236}">
                <a16:creationId xmlns:a16="http://schemas.microsoft.com/office/drawing/2014/main" id="{2C361B9B-32CD-420C-81BF-B6A3C201CD1F}"/>
              </a:ext>
            </a:extLst>
          </p:cNvPr>
          <p:cNvSpPr/>
          <p:nvPr/>
        </p:nvSpPr>
        <p:spPr>
          <a:xfrm>
            <a:off x="6562725" y="1885949"/>
            <a:ext cx="333375" cy="323851"/>
          </a:xfrm>
          <a:prstGeom prst="hexagon">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 name="Hexagon 7">
            <a:extLst>
              <a:ext uri="{FF2B5EF4-FFF2-40B4-BE49-F238E27FC236}">
                <a16:creationId xmlns:a16="http://schemas.microsoft.com/office/drawing/2014/main" id="{4937903B-A16C-42EE-AF01-B507B393BA37}"/>
              </a:ext>
            </a:extLst>
          </p:cNvPr>
          <p:cNvSpPr/>
          <p:nvPr/>
        </p:nvSpPr>
        <p:spPr>
          <a:xfrm>
            <a:off x="7086600" y="2714624"/>
            <a:ext cx="333375" cy="323851"/>
          </a:xfrm>
          <a:prstGeom prst="hexagon">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9" name="Hexagon 8">
            <a:extLst>
              <a:ext uri="{FF2B5EF4-FFF2-40B4-BE49-F238E27FC236}">
                <a16:creationId xmlns:a16="http://schemas.microsoft.com/office/drawing/2014/main" id="{AF82A467-08A5-4BBD-8720-4EFF0FE147EE}"/>
              </a:ext>
            </a:extLst>
          </p:cNvPr>
          <p:cNvSpPr/>
          <p:nvPr/>
        </p:nvSpPr>
        <p:spPr>
          <a:xfrm>
            <a:off x="9201150" y="3781425"/>
            <a:ext cx="333375" cy="304801"/>
          </a:xfrm>
          <a:prstGeom prst="hexagon">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0" name="Hexagon 9">
            <a:extLst>
              <a:ext uri="{FF2B5EF4-FFF2-40B4-BE49-F238E27FC236}">
                <a16:creationId xmlns:a16="http://schemas.microsoft.com/office/drawing/2014/main" id="{8A438542-D014-428E-BBA5-9BB3749FB57B}"/>
              </a:ext>
            </a:extLst>
          </p:cNvPr>
          <p:cNvSpPr/>
          <p:nvPr/>
        </p:nvSpPr>
        <p:spPr>
          <a:xfrm>
            <a:off x="9810750" y="4667249"/>
            <a:ext cx="333375" cy="323851"/>
          </a:xfrm>
          <a:prstGeom prst="hexagon">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1" name="Hexagon 10">
            <a:extLst>
              <a:ext uri="{FF2B5EF4-FFF2-40B4-BE49-F238E27FC236}">
                <a16:creationId xmlns:a16="http://schemas.microsoft.com/office/drawing/2014/main" id="{E82571CE-F8E5-4DC2-9067-AA32BA4ADF53}"/>
              </a:ext>
            </a:extLst>
          </p:cNvPr>
          <p:cNvSpPr/>
          <p:nvPr/>
        </p:nvSpPr>
        <p:spPr>
          <a:xfrm>
            <a:off x="7839076" y="4229099"/>
            <a:ext cx="342899" cy="323851"/>
          </a:xfrm>
          <a:prstGeom prst="hexagon">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2" name="Hexagon 11">
            <a:extLst>
              <a:ext uri="{FF2B5EF4-FFF2-40B4-BE49-F238E27FC236}">
                <a16:creationId xmlns:a16="http://schemas.microsoft.com/office/drawing/2014/main" id="{C36E1A5E-B6A1-4A3D-8801-BFD669E58E33}"/>
              </a:ext>
            </a:extLst>
          </p:cNvPr>
          <p:cNvSpPr/>
          <p:nvPr/>
        </p:nvSpPr>
        <p:spPr>
          <a:xfrm>
            <a:off x="9134475" y="1964647"/>
            <a:ext cx="333375" cy="323851"/>
          </a:xfrm>
          <a:prstGeom prst="hexagon">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3" name="Hexagon 12">
            <a:extLst>
              <a:ext uri="{FF2B5EF4-FFF2-40B4-BE49-F238E27FC236}">
                <a16:creationId xmlns:a16="http://schemas.microsoft.com/office/drawing/2014/main" id="{EE762CBD-E6AF-4178-8A1C-C8F63CB9E932}"/>
              </a:ext>
            </a:extLst>
          </p:cNvPr>
          <p:cNvSpPr/>
          <p:nvPr/>
        </p:nvSpPr>
        <p:spPr>
          <a:xfrm>
            <a:off x="6238874" y="4057651"/>
            <a:ext cx="342899" cy="323851"/>
          </a:xfrm>
          <a:prstGeom prst="hexagon">
            <a:avLst/>
          </a:prstGeom>
          <a:noFill/>
          <a:ln w="2857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4" name="Hexagon 13">
            <a:extLst>
              <a:ext uri="{FF2B5EF4-FFF2-40B4-BE49-F238E27FC236}">
                <a16:creationId xmlns:a16="http://schemas.microsoft.com/office/drawing/2014/main" id="{1BB8E6DE-FED7-4D4E-AD9F-1FD45373D8C0}"/>
              </a:ext>
            </a:extLst>
          </p:cNvPr>
          <p:cNvSpPr/>
          <p:nvPr/>
        </p:nvSpPr>
        <p:spPr>
          <a:xfrm>
            <a:off x="10220325" y="3171826"/>
            <a:ext cx="323849" cy="304800"/>
          </a:xfrm>
          <a:prstGeom prst="hexagon">
            <a:avLst/>
          </a:prstGeom>
          <a:noFill/>
          <a:ln w="2857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5" name="Hexagon 14">
            <a:extLst>
              <a:ext uri="{FF2B5EF4-FFF2-40B4-BE49-F238E27FC236}">
                <a16:creationId xmlns:a16="http://schemas.microsoft.com/office/drawing/2014/main" id="{243C3BE4-E3E3-4789-AB9E-10D63E6BCD52}"/>
              </a:ext>
            </a:extLst>
          </p:cNvPr>
          <p:cNvSpPr/>
          <p:nvPr/>
        </p:nvSpPr>
        <p:spPr>
          <a:xfrm>
            <a:off x="10734674" y="4057650"/>
            <a:ext cx="342899" cy="323851"/>
          </a:xfrm>
          <a:prstGeom prst="hexagon">
            <a:avLst/>
          </a:prstGeom>
          <a:noFill/>
          <a:ln w="2857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6" name="Hexagon 15">
            <a:extLst>
              <a:ext uri="{FF2B5EF4-FFF2-40B4-BE49-F238E27FC236}">
                <a16:creationId xmlns:a16="http://schemas.microsoft.com/office/drawing/2014/main" id="{B8CBA0B1-3140-4336-9B59-5F541F3D702E}"/>
              </a:ext>
            </a:extLst>
          </p:cNvPr>
          <p:cNvSpPr/>
          <p:nvPr/>
        </p:nvSpPr>
        <p:spPr>
          <a:xfrm>
            <a:off x="11458574" y="5038726"/>
            <a:ext cx="333375" cy="304800"/>
          </a:xfrm>
          <a:prstGeom prst="hexagon">
            <a:avLst/>
          </a:prstGeom>
          <a:noFill/>
          <a:ln w="2857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81287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par>
                          <p:cTn id="11" fill="hold">
                            <p:stCondLst>
                              <p:cond delay="0"/>
                            </p:stCondLst>
                            <p:childTnLst>
                              <p:par>
                                <p:cTn id="12" presetID="2" presetClass="entr" presetSubtype="8"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0-#ppt_w/2"/>
                                          </p:val>
                                        </p:tav>
                                        <p:tav tm="100000">
                                          <p:val>
                                            <p:strVal val="#ppt_x"/>
                                          </p:val>
                                        </p:tav>
                                      </p:tavLst>
                                    </p:anim>
                                    <p:anim calcmode="lin" valueType="num">
                                      <p:cBhvr additive="base">
                                        <p:cTn id="15" dur="500" fill="hold"/>
                                        <p:tgtEl>
                                          <p:spTgt spid="13"/>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0-#ppt_w/2"/>
                                          </p:val>
                                        </p:tav>
                                        <p:tav tm="100000">
                                          <p:val>
                                            <p:strVal val="#ppt_x"/>
                                          </p:val>
                                        </p:tav>
                                      </p:tavLst>
                                    </p:anim>
                                    <p:anim calcmode="lin" valueType="num">
                                      <p:cBhvr additive="base">
                                        <p:cTn id="19" dur="500" fill="hold"/>
                                        <p:tgtEl>
                                          <p:spTgt spid="14"/>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0-#ppt_w/2"/>
                                          </p:val>
                                        </p:tav>
                                        <p:tav tm="100000">
                                          <p:val>
                                            <p:strVal val="#ppt_x"/>
                                          </p:val>
                                        </p:tav>
                                      </p:tavLst>
                                    </p:anim>
                                    <p:anim calcmode="lin" valueType="num">
                                      <p:cBhvr additive="base">
                                        <p:cTn id="23" dur="500" fill="hold"/>
                                        <p:tgtEl>
                                          <p:spTgt spid="15"/>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0-#ppt_w/2"/>
                                          </p:val>
                                        </p:tav>
                                        <p:tav tm="100000">
                                          <p:val>
                                            <p:strVal val="#ppt_x"/>
                                          </p:val>
                                        </p:tav>
                                      </p:tavLst>
                                    </p:anim>
                                    <p:anim calcmode="lin" valueType="num">
                                      <p:cBhvr additive="base">
                                        <p:cTn id="27"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
                                            <p:txEl>
                                              <p:pRg st="3" end="3"/>
                                            </p:txEl>
                                          </p:spTgt>
                                        </p:tgtEl>
                                        <p:attrNameLst>
                                          <p:attrName>style.visibility</p:attrName>
                                        </p:attrNameLst>
                                      </p:cBhvr>
                                      <p:to>
                                        <p:strVal val="visible"/>
                                      </p:to>
                                    </p:set>
                                  </p:childTnLst>
                                </p:cTn>
                              </p:par>
                            </p:childTnLst>
                          </p:cTn>
                        </p:par>
                        <p:par>
                          <p:cTn id="36" fill="hold">
                            <p:stCondLst>
                              <p:cond delay="0"/>
                            </p:stCondLst>
                            <p:childTnLst>
                              <p:par>
                                <p:cTn id="37" presetID="2" presetClass="entr" presetSubtype="3"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1+#ppt_w/2"/>
                                          </p:val>
                                        </p:tav>
                                        <p:tav tm="100000">
                                          <p:val>
                                            <p:strVal val="#ppt_x"/>
                                          </p:val>
                                        </p:tav>
                                      </p:tavLst>
                                    </p:anim>
                                    <p:anim calcmode="lin" valueType="num">
                                      <p:cBhvr additive="base">
                                        <p:cTn id="40"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
                                            <p:txEl>
                                              <p:pRg st="4" end="4"/>
                                            </p:txEl>
                                          </p:spTgt>
                                        </p:tgtEl>
                                        <p:attrNameLst>
                                          <p:attrName>style.visibility</p:attrName>
                                        </p:attrNameLst>
                                      </p:cBhvr>
                                      <p:to>
                                        <p:strVal val="visible"/>
                                      </p:to>
                                    </p:set>
                                  </p:childTnLst>
                                </p:cTn>
                              </p:par>
                            </p:childTnLst>
                          </p:cTn>
                        </p:par>
                        <p:par>
                          <p:cTn id="45" fill="hold">
                            <p:stCondLst>
                              <p:cond delay="0"/>
                            </p:stCondLst>
                            <p:childTnLst>
                              <p:par>
                                <p:cTn id="46" presetID="2" presetClass="entr" presetSubtype="9" fill="hold" grpId="0" nodeType="after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additive="base">
                                        <p:cTn id="48" dur="500" fill="hold"/>
                                        <p:tgtEl>
                                          <p:spTgt spid="6"/>
                                        </p:tgtEl>
                                        <p:attrNameLst>
                                          <p:attrName>ppt_x</p:attrName>
                                        </p:attrNameLst>
                                      </p:cBhvr>
                                      <p:tavLst>
                                        <p:tav tm="0">
                                          <p:val>
                                            <p:strVal val="0-#ppt_w/2"/>
                                          </p:val>
                                        </p:tav>
                                        <p:tav tm="100000">
                                          <p:val>
                                            <p:strVal val="#ppt_x"/>
                                          </p:val>
                                        </p:tav>
                                      </p:tavLst>
                                    </p:anim>
                                    <p:anim calcmode="lin" valueType="num">
                                      <p:cBhvr additive="base">
                                        <p:cTn id="49"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2">
                                            <p:txEl>
                                              <p:pRg st="5" end="5"/>
                                            </p:txEl>
                                          </p:spTgt>
                                        </p:tgtEl>
                                        <p:attrNameLst>
                                          <p:attrName>style.visibility</p:attrName>
                                        </p:attrNameLst>
                                      </p:cBhvr>
                                      <p:to>
                                        <p:strVal val="visible"/>
                                      </p:to>
                                    </p:set>
                                  </p:childTnLst>
                                </p:cTn>
                              </p:par>
                            </p:childTnLst>
                          </p:cTn>
                        </p:par>
                        <p:par>
                          <p:cTn id="54" fill="hold">
                            <p:stCondLst>
                              <p:cond delay="0"/>
                            </p:stCondLst>
                            <p:childTnLst>
                              <p:par>
                                <p:cTn id="55" presetID="2" presetClass="entr" presetSubtype="9"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additive="base">
                                        <p:cTn id="57" dur="500" fill="hold"/>
                                        <p:tgtEl>
                                          <p:spTgt spid="8"/>
                                        </p:tgtEl>
                                        <p:attrNameLst>
                                          <p:attrName>ppt_x</p:attrName>
                                        </p:attrNameLst>
                                      </p:cBhvr>
                                      <p:tavLst>
                                        <p:tav tm="0">
                                          <p:val>
                                            <p:strVal val="0-#ppt_w/2"/>
                                          </p:val>
                                        </p:tav>
                                        <p:tav tm="100000">
                                          <p:val>
                                            <p:strVal val="#ppt_x"/>
                                          </p:val>
                                        </p:tav>
                                      </p:tavLst>
                                    </p:anim>
                                    <p:anim calcmode="lin" valueType="num">
                                      <p:cBhvr additive="base">
                                        <p:cTn id="5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
                                            <p:txEl>
                                              <p:pRg st="6" end="6"/>
                                            </p:txEl>
                                          </p:spTgt>
                                        </p:tgtEl>
                                        <p:attrNameLst>
                                          <p:attrName>style.visibility</p:attrName>
                                        </p:attrNameLst>
                                      </p:cBhvr>
                                      <p:to>
                                        <p:strVal val="visible"/>
                                      </p:to>
                                    </p:set>
                                  </p:childTnLst>
                                </p:cTn>
                              </p:par>
                            </p:childTnLst>
                          </p:cTn>
                        </p:par>
                        <p:par>
                          <p:cTn id="63" fill="hold">
                            <p:stCondLst>
                              <p:cond delay="0"/>
                            </p:stCondLst>
                            <p:childTnLst>
                              <p:par>
                                <p:cTn id="64" presetID="2" presetClass="entr" presetSubtype="3"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additive="base">
                                        <p:cTn id="66" dur="500" fill="hold"/>
                                        <p:tgtEl>
                                          <p:spTgt spid="9"/>
                                        </p:tgtEl>
                                        <p:attrNameLst>
                                          <p:attrName>ppt_x</p:attrName>
                                        </p:attrNameLst>
                                      </p:cBhvr>
                                      <p:tavLst>
                                        <p:tav tm="0">
                                          <p:val>
                                            <p:strVal val="1+#ppt_w/2"/>
                                          </p:val>
                                        </p:tav>
                                        <p:tav tm="100000">
                                          <p:val>
                                            <p:strVal val="#ppt_x"/>
                                          </p:val>
                                        </p:tav>
                                      </p:tavLst>
                                    </p:anim>
                                    <p:anim calcmode="lin" valueType="num">
                                      <p:cBhvr additive="base">
                                        <p:cTn id="67"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2">
                                            <p:txEl>
                                              <p:pRg st="7" end="7"/>
                                            </p:txEl>
                                          </p:spTgt>
                                        </p:tgtEl>
                                        <p:attrNameLst>
                                          <p:attrName>style.visibility</p:attrName>
                                        </p:attrNameLst>
                                      </p:cBhvr>
                                      <p:to>
                                        <p:strVal val="visible"/>
                                      </p:to>
                                    </p:set>
                                  </p:childTnLst>
                                </p:cTn>
                              </p:par>
                            </p:childTnLst>
                          </p:cTn>
                        </p:par>
                        <p:par>
                          <p:cTn id="72" fill="hold">
                            <p:stCondLst>
                              <p:cond delay="0"/>
                            </p:stCondLst>
                            <p:childTnLst>
                              <p:par>
                                <p:cTn id="73" presetID="2" presetClass="entr" presetSubtype="3" fill="hold" grpId="0"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fill="hold"/>
                                        <p:tgtEl>
                                          <p:spTgt spid="10"/>
                                        </p:tgtEl>
                                        <p:attrNameLst>
                                          <p:attrName>ppt_x</p:attrName>
                                        </p:attrNameLst>
                                      </p:cBhvr>
                                      <p:tavLst>
                                        <p:tav tm="0">
                                          <p:val>
                                            <p:strVal val="1+#ppt_w/2"/>
                                          </p:val>
                                        </p:tav>
                                        <p:tav tm="100000">
                                          <p:val>
                                            <p:strVal val="#ppt_x"/>
                                          </p:val>
                                        </p:tav>
                                      </p:tavLst>
                                    </p:anim>
                                    <p:anim calcmode="lin" valueType="num">
                                      <p:cBhvr additive="base">
                                        <p:cTn id="76"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2">
                                            <p:txEl>
                                              <p:pRg st="8" end="8"/>
                                            </p:txEl>
                                          </p:spTgt>
                                        </p:tgtEl>
                                        <p:attrNameLst>
                                          <p:attrName>style.visibility</p:attrName>
                                        </p:attrNameLst>
                                      </p:cBhvr>
                                      <p:to>
                                        <p:strVal val="visible"/>
                                      </p:to>
                                    </p:set>
                                  </p:childTnLst>
                                </p:cTn>
                              </p:par>
                            </p:childTnLst>
                          </p:cTn>
                        </p:par>
                        <p:par>
                          <p:cTn id="81" fill="hold">
                            <p:stCondLst>
                              <p:cond delay="0"/>
                            </p:stCondLst>
                            <p:childTnLst>
                              <p:par>
                                <p:cTn id="82" presetID="2" presetClass="entr" presetSubtype="9" fill="hold" grpId="0" nodeType="afterEffect">
                                  <p:stCondLst>
                                    <p:cond delay="0"/>
                                  </p:stCondLst>
                                  <p:childTnLst>
                                    <p:set>
                                      <p:cBhvr>
                                        <p:cTn id="83" dur="1" fill="hold">
                                          <p:stCondLst>
                                            <p:cond delay="0"/>
                                          </p:stCondLst>
                                        </p:cTn>
                                        <p:tgtEl>
                                          <p:spTgt spid="11"/>
                                        </p:tgtEl>
                                        <p:attrNameLst>
                                          <p:attrName>style.visibility</p:attrName>
                                        </p:attrNameLst>
                                      </p:cBhvr>
                                      <p:to>
                                        <p:strVal val="visible"/>
                                      </p:to>
                                    </p:set>
                                    <p:anim calcmode="lin" valueType="num">
                                      <p:cBhvr additive="base">
                                        <p:cTn id="84" dur="500" fill="hold"/>
                                        <p:tgtEl>
                                          <p:spTgt spid="11"/>
                                        </p:tgtEl>
                                        <p:attrNameLst>
                                          <p:attrName>ppt_x</p:attrName>
                                        </p:attrNameLst>
                                      </p:cBhvr>
                                      <p:tavLst>
                                        <p:tav tm="0">
                                          <p:val>
                                            <p:strVal val="0-#ppt_w/2"/>
                                          </p:val>
                                        </p:tav>
                                        <p:tav tm="100000">
                                          <p:val>
                                            <p:strVal val="#ppt_x"/>
                                          </p:val>
                                        </p:tav>
                                      </p:tavLst>
                                    </p:anim>
                                    <p:anim calcmode="lin" valueType="num">
                                      <p:cBhvr additive="base">
                                        <p:cTn id="85"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descr="Diagram, map&#10;&#10;Description automatically generated">
            <a:extLst>
              <a:ext uri="{FF2B5EF4-FFF2-40B4-BE49-F238E27FC236}">
                <a16:creationId xmlns:a16="http://schemas.microsoft.com/office/drawing/2014/main" id="{A17219D2-E236-4124-AED8-4B7EF4724F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9387" y="600174"/>
            <a:ext cx="6180138" cy="6180138"/>
          </a:xfrm>
          <a:prstGeom prst="rect">
            <a:avLst/>
          </a:prstGeom>
          <a:noFill/>
        </p:spPr>
      </p:pic>
      <p:sp>
        <p:nvSpPr>
          <p:cNvPr id="2" name="Content Placeholder 1">
            <a:extLst>
              <a:ext uri="{FF2B5EF4-FFF2-40B4-BE49-F238E27FC236}">
                <a16:creationId xmlns:a16="http://schemas.microsoft.com/office/drawing/2014/main" id="{59668DEF-FF1A-4670-9939-A82FC9C03F51}"/>
              </a:ext>
            </a:extLst>
          </p:cNvPr>
          <p:cNvSpPr>
            <a:spLocks noGrp="1"/>
          </p:cNvSpPr>
          <p:nvPr>
            <p:ph idx="1"/>
          </p:nvPr>
        </p:nvSpPr>
        <p:spPr>
          <a:xfrm>
            <a:off x="650450" y="1945597"/>
            <a:ext cx="5172992" cy="4396435"/>
          </a:xfrm>
        </p:spPr>
        <p:txBody>
          <a:bodyPr/>
          <a:lstStyle/>
          <a:p>
            <a:pPr marL="285750" indent="-285750">
              <a:buFont typeface="Arial" panose="020B0604020202020204" pitchFamily="34" charset="0"/>
              <a:buChar char="•"/>
            </a:pPr>
            <a:r>
              <a:rPr lang="en-CA" dirty="0"/>
              <a:t>CURRENTLY VFR AIRCRAFT OFTEN FOLLOW THE HIGHWAY INBOUND OR TO TRANSIT THE ZONE N-S</a:t>
            </a:r>
          </a:p>
          <a:p>
            <a:pPr marL="285750" indent="-285750">
              <a:buFont typeface="Arial" panose="020B0604020202020204" pitchFamily="34" charset="0"/>
              <a:buChar char="•"/>
            </a:pPr>
            <a:r>
              <a:rPr lang="en-CA" dirty="0"/>
              <a:t>FLYING OVER GRAVEL PIT WILL CREATE LATERAL SAFE ZONE AND ESTABLISHES A STANDARD ROUTE TO JOIN THE CIRCUIT </a:t>
            </a:r>
          </a:p>
          <a:p>
            <a:pPr marL="285750" indent="-285750">
              <a:buFont typeface="Arial" panose="020B0604020202020204" pitchFamily="34" charset="0"/>
              <a:buChar char="•"/>
            </a:pPr>
            <a:endParaRPr lang="en-CA" dirty="0"/>
          </a:p>
        </p:txBody>
      </p:sp>
      <p:sp>
        <p:nvSpPr>
          <p:cNvPr id="3" name="Title 2">
            <a:extLst>
              <a:ext uri="{FF2B5EF4-FFF2-40B4-BE49-F238E27FC236}">
                <a16:creationId xmlns:a16="http://schemas.microsoft.com/office/drawing/2014/main" id="{1C69EDEF-3E16-4D5C-B965-4621D84947BF}"/>
              </a:ext>
            </a:extLst>
          </p:cNvPr>
          <p:cNvSpPr>
            <a:spLocks noGrp="1"/>
          </p:cNvSpPr>
          <p:nvPr>
            <p:ph type="title"/>
          </p:nvPr>
        </p:nvSpPr>
        <p:spPr>
          <a:xfrm>
            <a:off x="650450" y="874653"/>
            <a:ext cx="5172992" cy="503478"/>
          </a:xfrm>
        </p:spPr>
        <p:txBody>
          <a:bodyPr/>
          <a:lstStyle/>
          <a:p>
            <a:r>
              <a:rPr lang="en-US" sz="2500" dirty="0"/>
              <a:t>THE Gravel pit </a:t>
            </a:r>
            <a:endParaRPr lang="en-CA" sz="2500" dirty="0"/>
          </a:p>
        </p:txBody>
      </p:sp>
      <p:sp>
        <p:nvSpPr>
          <p:cNvPr id="11" name="Rectangle: Rounded Corners 10">
            <a:hlinkClick r:id="rId4" action="ppaction://hlinksldjump"/>
            <a:extLst>
              <a:ext uri="{FF2B5EF4-FFF2-40B4-BE49-F238E27FC236}">
                <a16:creationId xmlns:a16="http://schemas.microsoft.com/office/drawing/2014/main" id="{60F5EA84-C2CE-4129-AB53-50892F33B369}"/>
              </a:ext>
            </a:extLst>
          </p:cNvPr>
          <p:cNvSpPr/>
          <p:nvPr/>
        </p:nvSpPr>
        <p:spPr>
          <a:xfrm>
            <a:off x="2476870" y="4350058"/>
            <a:ext cx="1358284" cy="470517"/>
          </a:xfrm>
          <a:prstGeom prst="roundRect">
            <a:avLst/>
          </a:prstGeom>
          <a:solidFill>
            <a:schemeClr val="accent3"/>
          </a:soli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en-US" dirty="0">
                <a:solidFill>
                  <a:schemeClr val="bg2"/>
                </a:solidFill>
              </a:rPr>
              <a:t>MAP</a:t>
            </a:r>
            <a:endParaRPr lang="en-CA" dirty="0">
              <a:solidFill>
                <a:schemeClr val="bg2"/>
              </a:solidFill>
            </a:endParaRPr>
          </a:p>
        </p:txBody>
      </p:sp>
    </p:spTree>
    <p:extLst>
      <p:ext uri="{BB962C8B-B14F-4D97-AF65-F5344CB8AC3E}">
        <p14:creationId xmlns:p14="http://schemas.microsoft.com/office/powerpoint/2010/main" val="247027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D9C3B6-E65A-4144-AAE9-E767C209E14F}"/>
              </a:ext>
            </a:extLst>
          </p:cNvPr>
          <p:cNvPicPr>
            <a:picLocks noChangeAspect="1"/>
          </p:cNvPicPr>
          <p:nvPr/>
        </p:nvPicPr>
        <p:blipFill rotWithShape="1">
          <a:blip r:embed="rId3"/>
          <a:srcRect l="13163" t="8889" b="4605"/>
          <a:stretch/>
        </p:blipFill>
        <p:spPr>
          <a:xfrm>
            <a:off x="581525" y="609600"/>
            <a:ext cx="11028950" cy="6180138"/>
          </a:xfrm>
          <a:prstGeom prst="rect">
            <a:avLst/>
          </a:prstGeom>
          <a:noFill/>
        </p:spPr>
      </p:pic>
      <p:cxnSp>
        <p:nvCxnSpPr>
          <p:cNvPr id="6" name="Straight Arrow Connector 5">
            <a:extLst>
              <a:ext uri="{FF2B5EF4-FFF2-40B4-BE49-F238E27FC236}">
                <a16:creationId xmlns:a16="http://schemas.microsoft.com/office/drawing/2014/main" id="{7353F933-237F-43BF-B922-34F6D04FB706}"/>
              </a:ext>
            </a:extLst>
          </p:cNvPr>
          <p:cNvCxnSpPr>
            <a:cxnSpLocks/>
          </p:cNvCxnSpPr>
          <p:nvPr/>
        </p:nvCxnSpPr>
        <p:spPr>
          <a:xfrm>
            <a:off x="1049864" y="609600"/>
            <a:ext cx="298169" cy="2388124"/>
          </a:xfrm>
          <a:prstGeom prst="straightConnector1">
            <a:avLst/>
          </a:prstGeom>
          <a:ln w="57150">
            <a:solidFill>
              <a:srgbClr val="00B050"/>
            </a:solidFill>
            <a:tailEnd type="triangle"/>
          </a:ln>
        </p:spPr>
        <p:style>
          <a:lnRef idx="2">
            <a:schemeClr val="accent3"/>
          </a:lnRef>
          <a:fillRef idx="0">
            <a:schemeClr val="accent3"/>
          </a:fillRef>
          <a:effectRef idx="1">
            <a:schemeClr val="accent3"/>
          </a:effectRef>
          <a:fontRef idx="minor">
            <a:schemeClr val="tx1"/>
          </a:fontRef>
        </p:style>
      </p:cxnSp>
      <p:sp>
        <p:nvSpPr>
          <p:cNvPr id="7" name="Hexagon 6">
            <a:extLst>
              <a:ext uri="{FF2B5EF4-FFF2-40B4-BE49-F238E27FC236}">
                <a16:creationId xmlns:a16="http://schemas.microsoft.com/office/drawing/2014/main" id="{C797F105-3279-42C4-A9C3-48C0DC35AF25}"/>
              </a:ext>
            </a:extLst>
          </p:cNvPr>
          <p:cNvSpPr/>
          <p:nvPr/>
        </p:nvSpPr>
        <p:spPr>
          <a:xfrm>
            <a:off x="914399" y="2997724"/>
            <a:ext cx="936553" cy="902192"/>
          </a:xfrm>
          <a:prstGeom prst="hexagon">
            <a:avLst/>
          </a:prstGeom>
          <a:noFill/>
          <a:ln w="38100">
            <a:solidFill>
              <a:srgbClr val="00B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CA"/>
          </a:p>
        </p:txBody>
      </p:sp>
      <p:sp>
        <p:nvSpPr>
          <p:cNvPr id="8" name="TextBox 7">
            <a:extLst>
              <a:ext uri="{FF2B5EF4-FFF2-40B4-BE49-F238E27FC236}">
                <a16:creationId xmlns:a16="http://schemas.microsoft.com/office/drawing/2014/main" id="{DCD4E0FE-437C-460D-8737-37EFE26BD990}"/>
              </a:ext>
            </a:extLst>
          </p:cNvPr>
          <p:cNvSpPr txBox="1"/>
          <p:nvPr/>
        </p:nvSpPr>
        <p:spPr>
          <a:xfrm>
            <a:off x="660553" y="3986351"/>
            <a:ext cx="1597156" cy="369332"/>
          </a:xfrm>
          <a:prstGeom prst="rect">
            <a:avLst/>
          </a:prstGeom>
          <a:noFill/>
          <a:ln w="28575">
            <a:solidFill>
              <a:srgbClr val="00B050"/>
            </a:solidFill>
          </a:ln>
        </p:spPr>
        <p:txBody>
          <a:bodyPr wrap="square" rtlCol="0">
            <a:spAutoFit/>
          </a:bodyPr>
          <a:lstStyle/>
          <a:p>
            <a:r>
              <a:rPr lang="en-CA" dirty="0"/>
              <a:t>GRAVEL PIT</a:t>
            </a:r>
          </a:p>
        </p:txBody>
      </p:sp>
      <p:cxnSp>
        <p:nvCxnSpPr>
          <p:cNvPr id="11" name="Straight Arrow Connector 10">
            <a:extLst>
              <a:ext uri="{FF2B5EF4-FFF2-40B4-BE49-F238E27FC236}">
                <a16:creationId xmlns:a16="http://schemas.microsoft.com/office/drawing/2014/main" id="{DD98BAD4-716E-43E0-AEFE-ECDD6AC0FCD8}"/>
              </a:ext>
            </a:extLst>
          </p:cNvPr>
          <p:cNvCxnSpPr>
            <a:cxnSpLocks/>
          </p:cNvCxnSpPr>
          <p:nvPr/>
        </p:nvCxnSpPr>
        <p:spPr>
          <a:xfrm>
            <a:off x="9015984" y="3675888"/>
            <a:ext cx="0" cy="2569464"/>
          </a:xfrm>
          <a:prstGeom prst="straightConnector1">
            <a:avLst/>
          </a:prstGeom>
          <a:ln w="57150">
            <a:solidFill>
              <a:srgbClr val="00B05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4" name="Isosceles Triangle 13">
            <a:extLst>
              <a:ext uri="{FF2B5EF4-FFF2-40B4-BE49-F238E27FC236}">
                <a16:creationId xmlns:a16="http://schemas.microsoft.com/office/drawing/2014/main" id="{F4D1DC57-062E-4DDA-939C-52EE00C69A19}"/>
              </a:ext>
            </a:extLst>
          </p:cNvPr>
          <p:cNvSpPr/>
          <p:nvPr/>
        </p:nvSpPr>
        <p:spPr>
          <a:xfrm rot="10800000">
            <a:off x="4643962" y="623145"/>
            <a:ext cx="2185413" cy="3547872"/>
          </a:xfrm>
          <a:prstGeom prst="triangle">
            <a:avLst/>
          </a:prstGeom>
          <a:gradFill>
            <a:gsLst>
              <a:gs pos="0">
                <a:schemeClr val="accent1">
                  <a:tint val="100000"/>
                  <a:shade val="100000"/>
                  <a:satMod val="130000"/>
                  <a:alpha val="39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5" name="Isosceles Triangle 14">
            <a:extLst>
              <a:ext uri="{FF2B5EF4-FFF2-40B4-BE49-F238E27FC236}">
                <a16:creationId xmlns:a16="http://schemas.microsoft.com/office/drawing/2014/main" id="{B8747BB4-AD91-4719-BE3B-546E6F0D8BA4}"/>
              </a:ext>
            </a:extLst>
          </p:cNvPr>
          <p:cNvSpPr/>
          <p:nvPr/>
        </p:nvSpPr>
        <p:spPr>
          <a:xfrm rot="20592352">
            <a:off x="5002623" y="5353391"/>
            <a:ext cx="2431496" cy="3740740"/>
          </a:xfrm>
          <a:prstGeom prst="triangle">
            <a:avLst/>
          </a:prstGeom>
          <a:gradFill flip="none" rotWithShape="1">
            <a:gsLst>
              <a:gs pos="0">
                <a:schemeClr val="accent1">
                  <a:tint val="100000"/>
                  <a:shade val="100000"/>
                  <a:satMod val="130000"/>
                  <a:alpha val="0"/>
                </a:schemeClr>
              </a:gs>
              <a:gs pos="100000">
                <a:schemeClr val="accent1">
                  <a:tint val="50000"/>
                  <a:shade val="100000"/>
                  <a:satMod val="35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 name="Freeform: Shape 1">
            <a:extLst>
              <a:ext uri="{FF2B5EF4-FFF2-40B4-BE49-F238E27FC236}">
                <a16:creationId xmlns:a16="http://schemas.microsoft.com/office/drawing/2014/main" id="{E65DDF43-DEB8-4CB9-88CC-F2729D27BE03}"/>
              </a:ext>
            </a:extLst>
          </p:cNvPr>
          <p:cNvSpPr/>
          <p:nvPr/>
        </p:nvSpPr>
        <p:spPr>
          <a:xfrm>
            <a:off x="4600280" y="631596"/>
            <a:ext cx="1564850" cy="6127423"/>
          </a:xfrm>
          <a:custGeom>
            <a:avLst/>
            <a:gdLst>
              <a:gd name="connsiteX0" fmla="*/ 1564850 w 1564850"/>
              <a:gd name="connsiteY0" fmla="*/ 6127423 h 6127423"/>
              <a:gd name="connsiteX1" fmla="*/ 669304 w 1564850"/>
              <a:gd name="connsiteY1" fmla="*/ 4920792 h 6127423"/>
              <a:gd name="connsiteX2" fmla="*/ 603316 w 1564850"/>
              <a:gd name="connsiteY2" fmla="*/ 4440025 h 6127423"/>
              <a:gd name="connsiteX3" fmla="*/ 603316 w 1564850"/>
              <a:gd name="connsiteY3" fmla="*/ 3572759 h 6127423"/>
              <a:gd name="connsiteX4" fmla="*/ 641023 w 1564850"/>
              <a:gd name="connsiteY4" fmla="*/ 3157979 h 6127423"/>
              <a:gd name="connsiteX5" fmla="*/ 575035 w 1564850"/>
              <a:gd name="connsiteY5" fmla="*/ 2856322 h 6127423"/>
              <a:gd name="connsiteX6" fmla="*/ 461914 w 1564850"/>
              <a:gd name="connsiteY6" fmla="*/ 2714919 h 6127423"/>
              <a:gd name="connsiteX7" fmla="*/ 377073 w 1564850"/>
              <a:gd name="connsiteY7" fmla="*/ 2432115 h 6127423"/>
              <a:gd name="connsiteX8" fmla="*/ 311085 w 1564850"/>
              <a:gd name="connsiteY8" fmla="*/ 1913641 h 6127423"/>
              <a:gd name="connsiteX9" fmla="*/ 235671 w 1564850"/>
              <a:gd name="connsiteY9" fmla="*/ 810705 h 6127423"/>
              <a:gd name="connsiteX10" fmla="*/ 197963 w 1564850"/>
              <a:gd name="connsiteY10" fmla="*/ 480767 h 6127423"/>
              <a:gd name="connsiteX11" fmla="*/ 0 w 1564850"/>
              <a:gd name="connsiteY11" fmla="*/ 0 h 6127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4850" h="6127423">
                <a:moveTo>
                  <a:pt x="1564850" y="6127423"/>
                </a:moveTo>
                <a:cubicBezTo>
                  <a:pt x="1197205" y="5664724"/>
                  <a:pt x="829560" y="5202025"/>
                  <a:pt x="669304" y="4920792"/>
                </a:cubicBezTo>
                <a:cubicBezTo>
                  <a:pt x="509048" y="4639559"/>
                  <a:pt x="614314" y="4664697"/>
                  <a:pt x="603316" y="4440025"/>
                </a:cubicBezTo>
                <a:cubicBezTo>
                  <a:pt x="592318" y="4215353"/>
                  <a:pt x="597031" y="3786433"/>
                  <a:pt x="603316" y="3572759"/>
                </a:cubicBezTo>
                <a:cubicBezTo>
                  <a:pt x="609601" y="3359085"/>
                  <a:pt x="645736" y="3277385"/>
                  <a:pt x="641023" y="3157979"/>
                </a:cubicBezTo>
                <a:cubicBezTo>
                  <a:pt x="636310" y="3038573"/>
                  <a:pt x="604886" y="2930165"/>
                  <a:pt x="575035" y="2856322"/>
                </a:cubicBezTo>
                <a:cubicBezTo>
                  <a:pt x="545183" y="2782479"/>
                  <a:pt x="494908" y="2785620"/>
                  <a:pt x="461914" y="2714919"/>
                </a:cubicBezTo>
                <a:cubicBezTo>
                  <a:pt x="428920" y="2644218"/>
                  <a:pt x="402211" y="2565661"/>
                  <a:pt x="377073" y="2432115"/>
                </a:cubicBezTo>
                <a:cubicBezTo>
                  <a:pt x="351935" y="2298569"/>
                  <a:pt x="334652" y="2183876"/>
                  <a:pt x="311085" y="1913641"/>
                </a:cubicBezTo>
                <a:cubicBezTo>
                  <a:pt x="287518" y="1643406"/>
                  <a:pt x="254525" y="1049517"/>
                  <a:pt x="235671" y="810705"/>
                </a:cubicBezTo>
                <a:cubicBezTo>
                  <a:pt x="216817" y="571893"/>
                  <a:pt x="237241" y="615884"/>
                  <a:pt x="197963" y="480767"/>
                </a:cubicBezTo>
                <a:cubicBezTo>
                  <a:pt x="158684" y="345649"/>
                  <a:pt x="79342" y="172824"/>
                  <a:pt x="0" y="0"/>
                </a:cubicBezTo>
              </a:path>
            </a:pathLst>
          </a:custGeom>
          <a:ln w="38100"/>
        </p:spPr>
        <p:style>
          <a:lnRef idx="1">
            <a:schemeClr val="accent5"/>
          </a:lnRef>
          <a:fillRef idx="0">
            <a:schemeClr val="accent5"/>
          </a:fillRef>
          <a:effectRef idx="0">
            <a:schemeClr val="accent5"/>
          </a:effectRef>
          <a:fontRef idx="minor">
            <a:schemeClr val="tx1"/>
          </a:fontRef>
        </p:style>
        <p:txBody>
          <a:bodyPr rtlCol="0" anchor="ctr"/>
          <a:lstStyle/>
          <a:p>
            <a:pPr algn="ctr"/>
            <a:endParaRPr lang="en-CA"/>
          </a:p>
        </p:txBody>
      </p:sp>
      <p:cxnSp>
        <p:nvCxnSpPr>
          <p:cNvPr id="10" name="Straight Arrow Connector 9">
            <a:extLst>
              <a:ext uri="{FF2B5EF4-FFF2-40B4-BE49-F238E27FC236}">
                <a16:creationId xmlns:a16="http://schemas.microsoft.com/office/drawing/2014/main" id="{211EC415-AEA2-4BFE-8173-253EBCCBE1EE}"/>
              </a:ext>
            </a:extLst>
          </p:cNvPr>
          <p:cNvCxnSpPr>
            <a:cxnSpLocks/>
          </p:cNvCxnSpPr>
          <p:nvPr/>
        </p:nvCxnSpPr>
        <p:spPr>
          <a:xfrm>
            <a:off x="1850952" y="3675888"/>
            <a:ext cx="7165032" cy="1284732"/>
          </a:xfrm>
          <a:prstGeom prst="straightConnector1">
            <a:avLst/>
          </a:prstGeom>
          <a:ln w="57150">
            <a:solidFill>
              <a:srgbClr val="00B050"/>
            </a:solidFill>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75898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2000"/>
                                        <p:tgtEl>
                                          <p:spTgt spid="6"/>
                                        </p:tgtEl>
                                      </p:cBhvr>
                                    </p:animEffect>
                                  </p:child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par>
                          <p:cTn id="24" fill="hold">
                            <p:stCondLst>
                              <p:cond delay="2000"/>
                            </p:stCondLst>
                            <p:childTnLst>
                              <p:par>
                                <p:cTn id="25" presetID="27" presetClass="emph" presetSubtype="0" fill="remove" grpId="1" nodeType="afterEffect">
                                  <p:stCondLst>
                                    <p:cond delay="0"/>
                                  </p:stCondLst>
                                  <p:childTnLst>
                                    <p:animClr clrSpc="rgb" dir="cw">
                                      <p:cBhvr override="childStyle">
                                        <p:cTn id="26" dur="250" autoRev="1" fill="remove"/>
                                        <p:tgtEl>
                                          <p:spTgt spid="7"/>
                                        </p:tgtEl>
                                        <p:attrNameLst>
                                          <p:attrName>style.color</p:attrName>
                                        </p:attrNameLst>
                                      </p:cBhvr>
                                      <p:to>
                                        <a:schemeClr val="bg1"/>
                                      </p:to>
                                    </p:animClr>
                                    <p:animClr clrSpc="rgb" dir="cw">
                                      <p:cBhvr>
                                        <p:cTn id="27" dur="250" autoRev="1" fill="remove"/>
                                        <p:tgtEl>
                                          <p:spTgt spid="7"/>
                                        </p:tgtEl>
                                        <p:attrNameLst>
                                          <p:attrName>fillcolor</p:attrName>
                                        </p:attrNameLst>
                                      </p:cBhvr>
                                      <p:to>
                                        <a:schemeClr val="bg1"/>
                                      </p:to>
                                    </p:animClr>
                                    <p:set>
                                      <p:cBhvr>
                                        <p:cTn id="28" dur="250" autoRev="1" fill="remove"/>
                                        <p:tgtEl>
                                          <p:spTgt spid="7"/>
                                        </p:tgtEl>
                                        <p:attrNameLst>
                                          <p:attrName>fill.type</p:attrName>
                                        </p:attrNameLst>
                                      </p:cBhvr>
                                      <p:to>
                                        <p:strVal val="solid"/>
                                      </p:to>
                                    </p:set>
                                    <p:set>
                                      <p:cBhvr>
                                        <p:cTn id="29" dur="250" autoRev="1" fill="remove"/>
                                        <p:tgtEl>
                                          <p:spTgt spid="7"/>
                                        </p:tgtEl>
                                        <p:attrNameLst>
                                          <p:attrName>fill.on</p:attrName>
                                        </p:attrNameLst>
                                      </p:cBhvr>
                                      <p:to>
                                        <p:strVal val="true"/>
                                      </p:to>
                                    </p:set>
                                  </p:childTnLst>
                                </p:cTn>
                              </p:par>
                              <p:par>
                                <p:cTn id="30" presetID="1"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childTnLst>
                                </p:cTn>
                              </p:par>
                            </p:childTnLst>
                          </p:cTn>
                        </p:par>
                        <p:par>
                          <p:cTn id="32" fill="hold">
                            <p:stCondLst>
                              <p:cond delay="2500"/>
                            </p:stCondLst>
                            <p:childTnLst>
                              <p:par>
                                <p:cTn id="33" presetID="22" presetClass="entr" presetSubtype="8"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2000"/>
                                        <p:tgtEl>
                                          <p:spTgt spid="10"/>
                                        </p:tgtEl>
                                      </p:cBhvr>
                                    </p:animEffect>
                                  </p:childTnLst>
                                </p:cTn>
                              </p:par>
                            </p:childTnLst>
                          </p:cTn>
                        </p:par>
                        <p:par>
                          <p:cTn id="36" fill="hold">
                            <p:stCondLst>
                              <p:cond delay="4500"/>
                            </p:stCondLst>
                            <p:childTnLst>
                              <p:par>
                                <p:cTn id="37" presetID="16" presetClass="entr" presetSubtype="42"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outHorizontal)">
                                      <p:cBhvr>
                                        <p:cTn id="3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14" grpId="0" animBg="1"/>
      <p:bldP spid="15"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descr="Diagram, map&#10;&#10;Description automatically generated">
            <a:extLst>
              <a:ext uri="{FF2B5EF4-FFF2-40B4-BE49-F238E27FC236}">
                <a16:creationId xmlns:a16="http://schemas.microsoft.com/office/drawing/2014/main" id="{A17219D2-E236-4124-AED8-4B7EF4724F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9387" y="600174"/>
            <a:ext cx="6180138" cy="6180138"/>
          </a:xfrm>
          <a:prstGeom prst="rect">
            <a:avLst/>
          </a:prstGeom>
          <a:noFill/>
        </p:spPr>
      </p:pic>
      <p:sp>
        <p:nvSpPr>
          <p:cNvPr id="2" name="Content Placeholder 1">
            <a:extLst>
              <a:ext uri="{FF2B5EF4-FFF2-40B4-BE49-F238E27FC236}">
                <a16:creationId xmlns:a16="http://schemas.microsoft.com/office/drawing/2014/main" id="{59668DEF-FF1A-4670-9939-A82FC9C03F51}"/>
              </a:ext>
            </a:extLst>
          </p:cNvPr>
          <p:cNvSpPr>
            <a:spLocks noGrp="1"/>
          </p:cNvSpPr>
          <p:nvPr>
            <p:ph idx="1"/>
          </p:nvPr>
        </p:nvSpPr>
        <p:spPr>
          <a:xfrm>
            <a:off x="650450" y="1492025"/>
            <a:ext cx="5172992" cy="4396435"/>
          </a:xfrm>
        </p:spPr>
        <p:txBody>
          <a:bodyPr/>
          <a:lstStyle/>
          <a:p>
            <a:pPr marL="285750" indent="-285750">
              <a:buFont typeface="Arial" panose="020B0604020202020204" pitchFamily="34" charset="0"/>
              <a:buChar char="•"/>
            </a:pPr>
            <a:r>
              <a:rPr lang="en-CA" dirty="0"/>
              <a:t>VFR ROUTES HAVE BEEN CREATED WITH THE NEW CHECKPOINTS</a:t>
            </a:r>
          </a:p>
          <a:p>
            <a:pPr marL="285750" indent="-285750">
              <a:buFont typeface="Arial" panose="020B0604020202020204" pitchFamily="34" charset="0"/>
              <a:buChar char="•"/>
            </a:pPr>
            <a:r>
              <a:rPr lang="en-CA" dirty="0"/>
              <a:t>ROUTES WILL HELP KEEP IFR/VFR AIRCRAFT SEPARATED ENTERING INTO THE CIRCUIT</a:t>
            </a:r>
          </a:p>
          <a:p>
            <a:pPr marL="285750" indent="-285750">
              <a:buFont typeface="Arial" panose="020B0604020202020204" pitchFamily="34" charset="0"/>
              <a:buChar char="•"/>
            </a:pPr>
            <a:r>
              <a:rPr lang="en-CA" dirty="0"/>
              <a:t>ESTABLISHES TRANSIT ROUTES THROUGH THE CYCD CZ.</a:t>
            </a:r>
          </a:p>
        </p:txBody>
      </p:sp>
      <p:sp>
        <p:nvSpPr>
          <p:cNvPr id="3" name="Title 2">
            <a:extLst>
              <a:ext uri="{FF2B5EF4-FFF2-40B4-BE49-F238E27FC236}">
                <a16:creationId xmlns:a16="http://schemas.microsoft.com/office/drawing/2014/main" id="{1C69EDEF-3E16-4D5C-B965-4621D84947BF}"/>
              </a:ext>
            </a:extLst>
          </p:cNvPr>
          <p:cNvSpPr>
            <a:spLocks noGrp="1"/>
          </p:cNvSpPr>
          <p:nvPr>
            <p:ph type="title"/>
          </p:nvPr>
        </p:nvSpPr>
        <p:spPr>
          <a:xfrm>
            <a:off x="650450" y="874653"/>
            <a:ext cx="5172992" cy="503478"/>
          </a:xfrm>
        </p:spPr>
        <p:txBody>
          <a:bodyPr/>
          <a:lstStyle/>
          <a:p>
            <a:r>
              <a:rPr lang="en-US" sz="2500" dirty="0"/>
              <a:t>VFR ROUTES</a:t>
            </a:r>
            <a:endParaRPr lang="en-CA" sz="2500" dirty="0"/>
          </a:p>
        </p:txBody>
      </p:sp>
      <p:cxnSp>
        <p:nvCxnSpPr>
          <p:cNvPr id="5" name="Straight Arrow Connector 4">
            <a:extLst>
              <a:ext uri="{FF2B5EF4-FFF2-40B4-BE49-F238E27FC236}">
                <a16:creationId xmlns:a16="http://schemas.microsoft.com/office/drawing/2014/main" id="{62421A8B-7DCA-4566-BA94-4D7E9DF149B2}"/>
              </a:ext>
            </a:extLst>
          </p:cNvPr>
          <p:cNvCxnSpPr/>
          <p:nvPr/>
        </p:nvCxnSpPr>
        <p:spPr>
          <a:xfrm>
            <a:off x="7248525" y="3095625"/>
            <a:ext cx="609600" cy="1238250"/>
          </a:xfrm>
          <a:prstGeom prst="straightConnector1">
            <a:avLst/>
          </a:prstGeom>
          <a:ln w="38100">
            <a:solidFill>
              <a:srgbClr val="00B050"/>
            </a:solidFill>
            <a:headEnd type="triangle"/>
            <a:tailEnd type="triangle"/>
          </a:ln>
        </p:spPr>
        <p:style>
          <a:lnRef idx="2">
            <a:schemeClr val="accent3"/>
          </a:lnRef>
          <a:fillRef idx="0">
            <a:schemeClr val="accent3"/>
          </a:fillRef>
          <a:effectRef idx="1">
            <a:schemeClr val="accent3"/>
          </a:effectRef>
          <a:fontRef idx="minor">
            <a:schemeClr val="tx1"/>
          </a:fontRef>
        </p:style>
      </p:cxnSp>
      <p:cxnSp>
        <p:nvCxnSpPr>
          <p:cNvPr id="8" name="Straight Arrow Connector 7">
            <a:extLst>
              <a:ext uri="{FF2B5EF4-FFF2-40B4-BE49-F238E27FC236}">
                <a16:creationId xmlns:a16="http://schemas.microsoft.com/office/drawing/2014/main" id="{CA5291A0-B6BC-4415-B545-7A91A9B040F2}"/>
              </a:ext>
            </a:extLst>
          </p:cNvPr>
          <p:cNvCxnSpPr>
            <a:cxnSpLocks/>
          </p:cNvCxnSpPr>
          <p:nvPr/>
        </p:nvCxnSpPr>
        <p:spPr>
          <a:xfrm>
            <a:off x="6496050" y="4333875"/>
            <a:ext cx="1448020" cy="152400"/>
          </a:xfrm>
          <a:prstGeom prst="straightConnector1">
            <a:avLst/>
          </a:prstGeom>
          <a:ln w="38100">
            <a:solidFill>
              <a:srgbClr val="00B050"/>
            </a:solidFill>
            <a:headEnd type="triangle"/>
            <a:tailEnd type="triangle"/>
          </a:ln>
        </p:spPr>
        <p:style>
          <a:lnRef idx="2">
            <a:schemeClr val="accent3"/>
          </a:lnRef>
          <a:fillRef idx="0">
            <a:schemeClr val="accent3"/>
          </a:fillRef>
          <a:effectRef idx="1">
            <a:schemeClr val="accent3"/>
          </a:effectRef>
          <a:fontRef idx="minor">
            <a:schemeClr val="tx1"/>
          </a:fontRef>
        </p:style>
      </p:cxnSp>
      <p:cxnSp>
        <p:nvCxnSpPr>
          <p:cNvPr id="11" name="Straight Arrow Connector 10">
            <a:extLst>
              <a:ext uri="{FF2B5EF4-FFF2-40B4-BE49-F238E27FC236}">
                <a16:creationId xmlns:a16="http://schemas.microsoft.com/office/drawing/2014/main" id="{07A39188-1518-4CD9-9E7C-D065116409FE}"/>
              </a:ext>
            </a:extLst>
          </p:cNvPr>
          <p:cNvCxnSpPr>
            <a:cxnSpLocks/>
          </p:cNvCxnSpPr>
          <p:nvPr/>
        </p:nvCxnSpPr>
        <p:spPr>
          <a:xfrm>
            <a:off x="8172450" y="4552950"/>
            <a:ext cx="1647825" cy="352425"/>
          </a:xfrm>
          <a:prstGeom prst="straightConnector1">
            <a:avLst/>
          </a:prstGeom>
          <a:ln w="38100">
            <a:solidFill>
              <a:srgbClr val="00B050"/>
            </a:solidFill>
            <a:headEnd type="triangle"/>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59139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6" presetClass="entr" presetSubtype="21"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barn(inVertical)">
                                      <p:cBhvr>
                                        <p:cTn id="9" dur="2000"/>
                                        <p:tgtEl>
                                          <p:spTgt spid="5"/>
                                        </p:tgtEl>
                                      </p:cBhvr>
                                    </p:animEffect>
                                  </p:childTnLst>
                                </p:cTn>
                              </p:par>
                              <p:par>
                                <p:cTn id="10" presetID="16" presetClass="entr" presetSubtype="21"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2000"/>
                                        <p:tgtEl>
                                          <p:spTgt spid="8"/>
                                        </p:tgtEl>
                                      </p:cBhvr>
                                    </p:animEffect>
                                  </p:childTnLst>
                                </p:cTn>
                              </p:par>
                              <p:par>
                                <p:cTn id="13" presetID="16" presetClass="entr" presetSubtype="21"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2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3">
            <a:extLst>
              <a:ext uri="{FF2B5EF4-FFF2-40B4-BE49-F238E27FC236}">
                <a16:creationId xmlns:a16="http://schemas.microsoft.com/office/drawing/2014/main" id="{C610850E-1A44-4055-B585-0520C0AAAA9F}"/>
              </a:ext>
            </a:extLst>
          </p:cNvPr>
          <p:cNvSpPr txBox="1">
            <a:spLocks/>
          </p:cNvSpPr>
          <p:nvPr/>
        </p:nvSpPr>
        <p:spPr>
          <a:xfrm>
            <a:off x="649224" y="1435101"/>
            <a:ext cx="5358384" cy="4691063"/>
          </a:xfrm>
          <a:prstGeom prst="rect">
            <a:avLst/>
          </a:prstGeom>
        </p:spPr>
        <p:txBody>
          <a:bodyPr/>
          <a:lstStyle>
            <a:lvl1pPr marL="342900" indent="-342900" algn="l" defTabSz="457200" rtl="0" eaLnBrk="1" latinLnBrk="0" hangingPunct="1">
              <a:lnSpc>
                <a:spcPct val="100000"/>
              </a:lnSpc>
              <a:spcBef>
                <a:spcPts val="800"/>
              </a:spcBef>
              <a:buClr>
                <a:schemeClr val="accent2"/>
              </a:buClr>
              <a:buFont typeface="Lucida Grande"/>
              <a:buChar char="›"/>
              <a:defRPr sz="1800" b="0" i="0" kern="1200">
                <a:solidFill>
                  <a:schemeClr val="bg1"/>
                </a:solidFill>
                <a:latin typeface="+mn-lt"/>
                <a:ea typeface="+mn-ea"/>
                <a:cs typeface="Nunito Sans Regular"/>
              </a:defRPr>
            </a:lvl1pPr>
            <a:lvl2pPr marL="742950" indent="-285750" algn="l" defTabSz="457200" rtl="0" eaLnBrk="1" latinLnBrk="0" hangingPunct="1">
              <a:lnSpc>
                <a:spcPct val="100000"/>
              </a:lnSpc>
              <a:spcBef>
                <a:spcPts val="800"/>
              </a:spcBef>
              <a:buClr>
                <a:schemeClr val="bg2"/>
              </a:buClr>
              <a:buFont typeface="Arial"/>
              <a:buChar char="•"/>
              <a:defRPr sz="1600" b="0" i="0" kern="1200">
                <a:solidFill>
                  <a:schemeClr val="bg2"/>
                </a:solidFill>
                <a:latin typeface="+mn-lt"/>
                <a:ea typeface="+mn-ea"/>
                <a:cs typeface="Nunito Sans Regular"/>
              </a:defRPr>
            </a:lvl2pPr>
            <a:lvl3pPr marL="1143000" indent="-228600" algn="l" defTabSz="457200" rtl="0" eaLnBrk="1" latinLnBrk="0" hangingPunct="1">
              <a:lnSpc>
                <a:spcPct val="100000"/>
              </a:lnSpc>
              <a:spcBef>
                <a:spcPts val="800"/>
              </a:spcBef>
              <a:buClr>
                <a:schemeClr val="accent2"/>
              </a:buClr>
              <a:buFont typeface="Lucida Grande"/>
              <a:buChar char="›"/>
              <a:defRPr sz="1400" b="0" i="0" kern="1200">
                <a:solidFill>
                  <a:schemeClr val="bg1"/>
                </a:solidFill>
                <a:latin typeface="+mn-lt"/>
                <a:ea typeface="+mn-ea"/>
                <a:cs typeface="Nunito Sans Regular"/>
              </a:defRPr>
            </a:lvl3pPr>
            <a:lvl4pPr marL="1600200" indent="-228600" algn="l" defTabSz="457200" rtl="0" eaLnBrk="1" latinLnBrk="0" hangingPunct="1">
              <a:lnSpc>
                <a:spcPct val="100000"/>
              </a:lnSpc>
              <a:spcBef>
                <a:spcPts val="800"/>
              </a:spcBef>
              <a:buClr>
                <a:schemeClr val="bg2"/>
              </a:buClr>
              <a:buFont typeface="Arial"/>
              <a:buChar char="•"/>
              <a:defRPr sz="1200" b="0" i="0" kern="1200">
                <a:solidFill>
                  <a:schemeClr val="bg2"/>
                </a:solidFill>
                <a:latin typeface="+mn-lt"/>
                <a:ea typeface="+mn-ea"/>
                <a:cs typeface="Nunito Sans Regular"/>
              </a:defRPr>
            </a:lvl4pPr>
            <a:lvl5pPr marL="2057400" indent="-228600" algn="l" defTabSz="457200" rtl="0" eaLnBrk="1" latinLnBrk="0" hangingPunct="1">
              <a:lnSpc>
                <a:spcPct val="100000"/>
              </a:lnSpc>
              <a:spcBef>
                <a:spcPts val="800"/>
              </a:spcBef>
              <a:buClr>
                <a:schemeClr val="accent2"/>
              </a:buClr>
              <a:buFont typeface="Lucida Grande"/>
              <a:buChar char="–"/>
              <a:defRPr sz="1200" b="0" i="0" kern="1200">
                <a:solidFill>
                  <a:schemeClr val="bg1"/>
                </a:solidFill>
                <a:latin typeface="+mn-lt"/>
                <a:ea typeface="+mn-ea"/>
                <a:cs typeface="Nunito Sans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US" dirty="0"/>
              <a:t>IRREGULAR SHAPE, ALTITUDE 1200ASL</a:t>
            </a:r>
          </a:p>
          <a:p>
            <a:pPr marL="285750" indent="-285750">
              <a:buFont typeface="Arial" panose="020B0604020202020204" pitchFamily="34" charset="0"/>
              <a:buChar char="•"/>
            </a:pPr>
            <a:r>
              <a:rPr lang="en-US" dirty="0"/>
              <a:t>BOTH RWY 16 &amp; 34 CCT ARE ON EAST SIDE OF AD, DUE TO TERRAIN TO THE WEST</a:t>
            </a:r>
          </a:p>
          <a:p>
            <a:pPr marL="285750" indent="-285750">
              <a:buFont typeface="Arial" panose="020B0604020202020204" pitchFamily="34" charset="0"/>
              <a:buChar char="•"/>
            </a:pPr>
            <a:r>
              <a:rPr lang="en-US" dirty="0"/>
              <a:t>3 NM WIDE CCT, USE QUENNELL AND MICHAEL LAKES AS A GUIDE</a:t>
            </a:r>
          </a:p>
          <a:p>
            <a:pPr marL="285750" indent="-285750">
              <a:buFont typeface="Arial" panose="020B0604020202020204" pitchFamily="34" charset="0"/>
              <a:buChar char="•"/>
            </a:pPr>
            <a:r>
              <a:rPr lang="en-CA" dirty="0"/>
              <a:t>CBQ9 WATER AERODROME IN NE CORNER OF CYCD CIRCUIT </a:t>
            </a:r>
            <a:endParaRPr lang="en-US" dirty="0"/>
          </a:p>
          <a:p>
            <a:pPr marL="285750" indent="-285750">
              <a:buFont typeface="Arial" panose="020B0604020202020204" pitchFamily="34" charset="0"/>
              <a:buChar char="•"/>
            </a:pPr>
            <a:r>
              <a:rPr lang="en-US" dirty="0"/>
              <a:t>RWY 34 HAS A SLANT BASE AND FINAL LEG</a:t>
            </a:r>
          </a:p>
          <a:p>
            <a:pPr marL="285750" indent="-285750">
              <a:buFont typeface="Arial" panose="020B0604020202020204" pitchFamily="34" charset="0"/>
              <a:buChar char="•"/>
            </a:pPr>
            <a:r>
              <a:rPr lang="en-US" dirty="0"/>
              <a:t>RWY 16 VFR DEPARTURE HEADING 142</a:t>
            </a:r>
            <a:endParaRPr lang="en-CA" sz="1800" dirty="0"/>
          </a:p>
          <a:p>
            <a:pPr marL="285750" indent="-285750">
              <a:buFont typeface="Arial" panose="020B0604020202020204" pitchFamily="34" charset="0"/>
              <a:buChar char="•"/>
            </a:pPr>
            <a:r>
              <a:rPr lang="en-CA" dirty="0"/>
              <a:t>SEVERAL NOISE SENSITIVE AND BUILT UP AREAS</a:t>
            </a:r>
          </a:p>
          <a:p>
            <a:pPr marL="285750" indent="-285750">
              <a:buFont typeface="Arial" panose="020B0604020202020204" pitchFamily="34" charset="0"/>
              <a:buChar char="•"/>
            </a:pPr>
            <a:r>
              <a:rPr lang="en-CA" dirty="0"/>
              <a:t>WOODLEY RANGE INSIDE SE QUADRANT OF CCT WITH HEIGHTS OVER 700 FT</a:t>
            </a:r>
          </a:p>
          <a:p>
            <a:pPr marL="285750" indent="-285750">
              <a:buFont typeface="Arial" panose="020B0604020202020204" pitchFamily="34" charset="0"/>
              <a:buChar char="•"/>
            </a:pPr>
            <a:r>
              <a:rPr lang="en-CA" dirty="0"/>
              <a:t>5 HAZARD BEACONS</a:t>
            </a:r>
          </a:p>
          <a:p>
            <a:pPr marL="285750" indent="-285750">
              <a:buFont typeface="Arial" panose="020B0604020202020204" pitchFamily="34" charset="0"/>
              <a:buChar char="•"/>
            </a:pPr>
            <a:endParaRPr lang="en-CA" dirty="0"/>
          </a:p>
        </p:txBody>
      </p:sp>
      <p:pic>
        <p:nvPicPr>
          <p:cNvPr id="8" name="Content Placeholder 8" descr="Diagram&#10;&#10;Description automatically generated">
            <a:extLst>
              <a:ext uri="{FF2B5EF4-FFF2-40B4-BE49-F238E27FC236}">
                <a16:creationId xmlns:a16="http://schemas.microsoft.com/office/drawing/2014/main" id="{048C17F3-178E-4B37-88CB-AC778DF2BE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2588" y="609600"/>
            <a:ext cx="5546673" cy="6180138"/>
          </a:xfrm>
          <a:prstGeom prst="rect">
            <a:avLst/>
          </a:prstGeom>
          <a:noFill/>
        </p:spPr>
      </p:pic>
      <p:sp>
        <p:nvSpPr>
          <p:cNvPr id="2" name="Freeform: Shape 1">
            <a:extLst>
              <a:ext uri="{FF2B5EF4-FFF2-40B4-BE49-F238E27FC236}">
                <a16:creationId xmlns:a16="http://schemas.microsoft.com/office/drawing/2014/main" id="{35F9ECCF-B564-4E55-B32F-72E888CB628B}"/>
              </a:ext>
            </a:extLst>
          </p:cNvPr>
          <p:cNvSpPr/>
          <p:nvPr/>
        </p:nvSpPr>
        <p:spPr>
          <a:xfrm>
            <a:off x="10190375" y="612742"/>
            <a:ext cx="1809947" cy="1404594"/>
          </a:xfrm>
          <a:custGeom>
            <a:avLst/>
            <a:gdLst>
              <a:gd name="connsiteX0" fmla="*/ 518474 w 1809947"/>
              <a:gd name="connsiteY0" fmla="*/ 801279 h 1404594"/>
              <a:gd name="connsiteX1" fmla="*/ 518474 w 1809947"/>
              <a:gd name="connsiteY1" fmla="*/ 801279 h 1404594"/>
              <a:gd name="connsiteX2" fmla="*/ 461914 w 1809947"/>
              <a:gd name="connsiteY2" fmla="*/ 716437 h 1404594"/>
              <a:gd name="connsiteX3" fmla="*/ 452487 w 1809947"/>
              <a:gd name="connsiteY3" fmla="*/ 754145 h 1404594"/>
              <a:gd name="connsiteX4" fmla="*/ 367646 w 1809947"/>
              <a:gd name="connsiteY4" fmla="*/ 754145 h 1404594"/>
              <a:gd name="connsiteX5" fmla="*/ 301658 w 1809947"/>
              <a:gd name="connsiteY5" fmla="*/ 659877 h 1404594"/>
              <a:gd name="connsiteX6" fmla="*/ 235670 w 1809947"/>
              <a:gd name="connsiteY6" fmla="*/ 669303 h 1404594"/>
              <a:gd name="connsiteX7" fmla="*/ 122549 w 1809947"/>
              <a:gd name="connsiteY7" fmla="*/ 480767 h 1404594"/>
              <a:gd name="connsiteX8" fmla="*/ 28281 w 1809947"/>
              <a:gd name="connsiteY8" fmla="*/ 329938 h 1404594"/>
              <a:gd name="connsiteX9" fmla="*/ 0 w 1809947"/>
              <a:gd name="connsiteY9" fmla="*/ 254524 h 1404594"/>
              <a:gd name="connsiteX10" fmla="*/ 9427 w 1809947"/>
              <a:gd name="connsiteY10" fmla="*/ 179110 h 1404594"/>
              <a:gd name="connsiteX11" fmla="*/ 37707 w 1809947"/>
              <a:gd name="connsiteY11" fmla="*/ 103695 h 1404594"/>
              <a:gd name="connsiteX12" fmla="*/ 122549 w 1809947"/>
              <a:gd name="connsiteY12" fmla="*/ 47134 h 1404594"/>
              <a:gd name="connsiteX13" fmla="*/ 169683 w 1809947"/>
              <a:gd name="connsiteY13" fmla="*/ 18854 h 1404594"/>
              <a:gd name="connsiteX14" fmla="*/ 197963 w 1809947"/>
              <a:gd name="connsiteY14" fmla="*/ 84842 h 1404594"/>
              <a:gd name="connsiteX15" fmla="*/ 122549 w 1809947"/>
              <a:gd name="connsiteY15" fmla="*/ 131976 h 1404594"/>
              <a:gd name="connsiteX16" fmla="*/ 94268 w 1809947"/>
              <a:gd name="connsiteY16" fmla="*/ 169683 h 1404594"/>
              <a:gd name="connsiteX17" fmla="*/ 131976 w 1809947"/>
              <a:gd name="connsiteY17" fmla="*/ 235670 h 1404594"/>
              <a:gd name="connsiteX18" fmla="*/ 179110 w 1809947"/>
              <a:gd name="connsiteY18" fmla="*/ 311085 h 1404594"/>
              <a:gd name="connsiteX19" fmla="*/ 254524 w 1809947"/>
              <a:gd name="connsiteY19" fmla="*/ 301658 h 1404594"/>
              <a:gd name="connsiteX20" fmla="*/ 358219 w 1809947"/>
              <a:gd name="connsiteY20" fmla="*/ 254524 h 1404594"/>
              <a:gd name="connsiteX21" fmla="*/ 367646 w 1809947"/>
              <a:gd name="connsiteY21" fmla="*/ 188536 h 1404594"/>
              <a:gd name="connsiteX22" fmla="*/ 358219 w 1809947"/>
              <a:gd name="connsiteY22" fmla="*/ 103695 h 1404594"/>
              <a:gd name="connsiteX23" fmla="*/ 348792 w 1809947"/>
              <a:gd name="connsiteY23" fmla="*/ 47134 h 1404594"/>
              <a:gd name="connsiteX24" fmla="*/ 329938 w 1809947"/>
              <a:gd name="connsiteY24" fmla="*/ 0 h 1404594"/>
              <a:gd name="connsiteX25" fmla="*/ 433633 w 1809947"/>
              <a:gd name="connsiteY25" fmla="*/ 0 h 1404594"/>
              <a:gd name="connsiteX26" fmla="*/ 480767 w 1809947"/>
              <a:gd name="connsiteY26" fmla="*/ 113122 h 1404594"/>
              <a:gd name="connsiteX27" fmla="*/ 584462 w 1809947"/>
              <a:gd name="connsiteY27" fmla="*/ 160256 h 1404594"/>
              <a:gd name="connsiteX28" fmla="*/ 678730 w 1809947"/>
              <a:gd name="connsiteY28" fmla="*/ 282804 h 1404594"/>
              <a:gd name="connsiteX29" fmla="*/ 725864 w 1809947"/>
              <a:gd name="connsiteY29" fmla="*/ 395926 h 1404594"/>
              <a:gd name="connsiteX30" fmla="*/ 801279 w 1809947"/>
              <a:gd name="connsiteY30" fmla="*/ 433633 h 1404594"/>
              <a:gd name="connsiteX31" fmla="*/ 857839 w 1809947"/>
              <a:gd name="connsiteY31" fmla="*/ 575035 h 1404594"/>
              <a:gd name="connsiteX32" fmla="*/ 886120 w 1809947"/>
              <a:gd name="connsiteY32" fmla="*/ 631596 h 1404594"/>
              <a:gd name="connsiteX33" fmla="*/ 942681 w 1809947"/>
              <a:gd name="connsiteY33" fmla="*/ 688157 h 1404594"/>
              <a:gd name="connsiteX34" fmla="*/ 1008668 w 1809947"/>
              <a:gd name="connsiteY34" fmla="*/ 754145 h 1404594"/>
              <a:gd name="connsiteX35" fmla="*/ 1046376 w 1809947"/>
              <a:gd name="connsiteY35" fmla="*/ 848413 h 1404594"/>
              <a:gd name="connsiteX36" fmla="*/ 1093510 w 1809947"/>
              <a:gd name="connsiteY36" fmla="*/ 914400 h 1404594"/>
              <a:gd name="connsiteX37" fmla="*/ 1140644 w 1809947"/>
              <a:gd name="connsiteY37" fmla="*/ 942681 h 1404594"/>
              <a:gd name="connsiteX38" fmla="*/ 1216058 w 1809947"/>
              <a:gd name="connsiteY38" fmla="*/ 923827 h 1404594"/>
              <a:gd name="connsiteX39" fmla="*/ 1300899 w 1809947"/>
              <a:gd name="connsiteY39" fmla="*/ 886120 h 1404594"/>
              <a:gd name="connsiteX40" fmla="*/ 1338606 w 1809947"/>
              <a:gd name="connsiteY40" fmla="*/ 857839 h 1404594"/>
              <a:gd name="connsiteX41" fmla="*/ 1300899 w 1809947"/>
              <a:gd name="connsiteY41" fmla="*/ 754145 h 1404594"/>
              <a:gd name="connsiteX42" fmla="*/ 1244338 w 1809947"/>
              <a:gd name="connsiteY42" fmla="*/ 688157 h 1404594"/>
              <a:gd name="connsiteX43" fmla="*/ 1225485 w 1809947"/>
              <a:gd name="connsiteY43" fmla="*/ 593889 h 1404594"/>
              <a:gd name="connsiteX44" fmla="*/ 1206631 w 1809947"/>
              <a:gd name="connsiteY44" fmla="*/ 518474 h 1404594"/>
              <a:gd name="connsiteX45" fmla="*/ 1159497 w 1809947"/>
              <a:gd name="connsiteY45" fmla="*/ 452487 h 1404594"/>
              <a:gd name="connsiteX46" fmla="*/ 1121790 w 1809947"/>
              <a:gd name="connsiteY46" fmla="*/ 386499 h 1404594"/>
              <a:gd name="connsiteX47" fmla="*/ 1121790 w 1809947"/>
              <a:gd name="connsiteY47" fmla="*/ 273378 h 1404594"/>
              <a:gd name="connsiteX48" fmla="*/ 1084083 w 1809947"/>
              <a:gd name="connsiteY48" fmla="*/ 254524 h 1404594"/>
              <a:gd name="connsiteX49" fmla="*/ 1065229 w 1809947"/>
              <a:gd name="connsiteY49" fmla="*/ 160256 h 1404594"/>
              <a:gd name="connsiteX50" fmla="*/ 1018095 w 1809947"/>
              <a:gd name="connsiteY50" fmla="*/ 113122 h 1404594"/>
              <a:gd name="connsiteX51" fmla="*/ 989815 w 1809947"/>
              <a:gd name="connsiteY51" fmla="*/ 65988 h 1404594"/>
              <a:gd name="connsiteX52" fmla="*/ 1008668 w 1809947"/>
              <a:gd name="connsiteY52" fmla="*/ 9427 h 1404594"/>
              <a:gd name="connsiteX53" fmla="*/ 1112363 w 1809947"/>
              <a:gd name="connsiteY53" fmla="*/ 84842 h 1404594"/>
              <a:gd name="connsiteX54" fmla="*/ 1150070 w 1809947"/>
              <a:gd name="connsiteY54" fmla="*/ 188536 h 1404594"/>
              <a:gd name="connsiteX55" fmla="*/ 1168924 w 1809947"/>
              <a:gd name="connsiteY55" fmla="*/ 226244 h 1404594"/>
              <a:gd name="connsiteX56" fmla="*/ 1178351 w 1809947"/>
              <a:gd name="connsiteY56" fmla="*/ 311085 h 1404594"/>
              <a:gd name="connsiteX57" fmla="*/ 1244338 w 1809947"/>
              <a:gd name="connsiteY57" fmla="*/ 433633 h 1404594"/>
              <a:gd name="connsiteX58" fmla="*/ 1272619 w 1809947"/>
              <a:gd name="connsiteY58" fmla="*/ 480767 h 1404594"/>
              <a:gd name="connsiteX59" fmla="*/ 1300899 w 1809947"/>
              <a:gd name="connsiteY59" fmla="*/ 518474 h 1404594"/>
              <a:gd name="connsiteX60" fmla="*/ 1366887 w 1809947"/>
              <a:gd name="connsiteY60" fmla="*/ 556182 h 1404594"/>
              <a:gd name="connsiteX61" fmla="*/ 1395167 w 1809947"/>
              <a:gd name="connsiteY61" fmla="*/ 584462 h 1404594"/>
              <a:gd name="connsiteX62" fmla="*/ 1404594 w 1809947"/>
              <a:gd name="connsiteY62" fmla="*/ 641023 h 1404594"/>
              <a:gd name="connsiteX63" fmla="*/ 1395167 w 1809947"/>
              <a:gd name="connsiteY63" fmla="*/ 735291 h 1404594"/>
              <a:gd name="connsiteX64" fmla="*/ 1470582 w 1809947"/>
              <a:gd name="connsiteY64" fmla="*/ 838986 h 1404594"/>
              <a:gd name="connsiteX65" fmla="*/ 1489435 w 1809947"/>
              <a:gd name="connsiteY65" fmla="*/ 867266 h 1404594"/>
              <a:gd name="connsiteX66" fmla="*/ 1527143 w 1809947"/>
              <a:gd name="connsiteY66" fmla="*/ 867266 h 1404594"/>
              <a:gd name="connsiteX67" fmla="*/ 1564850 w 1809947"/>
              <a:gd name="connsiteY67" fmla="*/ 904973 h 1404594"/>
              <a:gd name="connsiteX68" fmla="*/ 1564850 w 1809947"/>
              <a:gd name="connsiteY68" fmla="*/ 904973 h 1404594"/>
              <a:gd name="connsiteX69" fmla="*/ 1564850 w 1809947"/>
              <a:gd name="connsiteY69" fmla="*/ 1046376 h 1404594"/>
              <a:gd name="connsiteX70" fmla="*/ 1611984 w 1809947"/>
              <a:gd name="connsiteY70" fmla="*/ 1121790 h 1404594"/>
              <a:gd name="connsiteX71" fmla="*/ 1734532 w 1809947"/>
              <a:gd name="connsiteY71" fmla="*/ 1263192 h 1404594"/>
              <a:gd name="connsiteX72" fmla="*/ 1791093 w 1809947"/>
              <a:gd name="connsiteY72" fmla="*/ 1291472 h 1404594"/>
              <a:gd name="connsiteX73" fmla="*/ 1809947 w 1809947"/>
              <a:gd name="connsiteY73" fmla="*/ 1348033 h 1404594"/>
              <a:gd name="connsiteX74" fmla="*/ 1791093 w 1809947"/>
              <a:gd name="connsiteY74" fmla="*/ 1404594 h 1404594"/>
              <a:gd name="connsiteX75" fmla="*/ 1725105 w 1809947"/>
              <a:gd name="connsiteY75" fmla="*/ 1385740 h 1404594"/>
              <a:gd name="connsiteX76" fmla="*/ 1659118 w 1809947"/>
              <a:gd name="connsiteY76" fmla="*/ 1348033 h 1404594"/>
              <a:gd name="connsiteX77" fmla="*/ 1630837 w 1809947"/>
              <a:gd name="connsiteY77" fmla="*/ 1300899 h 1404594"/>
              <a:gd name="connsiteX78" fmla="*/ 1602557 w 1809947"/>
              <a:gd name="connsiteY78" fmla="*/ 1234912 h 1404594"/>
              <a:gd name="connsiteX79" fmla="*/ 1574277 w 1809947"/>
              <a:gd name="connsiteY79" fmla="*/ 1159497 h 1404594"/>
              <a:gd name="connsiteX80" fmla="*/ 1545996 w 1809947"/>
              <a:gd name="connsiteY80" fmla="*/ 1121790 h 1404594"/>
              <a:gd name="connsiteX81" fmla="*/ 1480009 w 1809947"/>
              <a:gd name="connsiteY81" fmla="*/ 1102936 h 1404594"/>
              <a:gd name="connsiteX82" fmla="*/ 1451728 w 1809947"/>
              <a:gd name="connsiteY82" fmla="*/ 1093510 h 1404594"/>
              <a:gd name="connsiteX83" fmla="*/ 1414021 w 1809947"/>
              <a:gd name="connsiteY83" fmla="*/ 1018095 h 1404594"/>
              <a:gd name="connsiteX84" fmla="*/ 1376314 w 1809947"/>
              <a:gd name="connsiteY84" fmla="*/ 1018095 h 1404594"/>
              <a:gd name="connsiteX85" fmla="*/ 1329180 w 1809947"/>
              <a:gd name="connsiteY85" fmla="*/ 1027522 h 1404594"/>
              <a:gd name="connsiteX86" fmla="*/ 1310326 w 1809947"/>
              <a:gd name="connsiteY86" fmla="*/ 1055802 h 1404594"/>
              <a:gd name="connsiteX87" fmla="*/ 1291472 w 1809947"/>
              <a:gd name="connsiteY87" fmla="*/ 1065229 h 1404594"/>
              <a:gd name="connsiteX88" fmla="*/ 1244338 w 1809947"/>
              <a:gd name="connsiteY88" fmla="*/ 1074656 h 1404594"/>
              <a:gd name="connsiteX89" fmla="*/ 1244338 w 1809947"/>
              <a:gd name="connsiteY89" fmla="*/ 1112363 h 1404594"/>
              <a:gd name="connsiteX90" fmla="*/ 1263192 w 1809947"/>
              <a:gd name="connsiteY90" fmla="*/ 1159497 h 1404594"/>
              <a:gd name="connsiteX91" fmla="*/ 1244338 w 1809947"/>
              <a:gd name="connsiteY91" fmla="*/ 1187778 h 1404594"/>
              <a:gd name="connsiteX92" fmla="*/ 1216058 w 1809947"/>
              <a:gd name="connsiteY92" fmla="*/ 1225485 h 1404594"/>
              <a:gd name="connsiteX93" fmla="*/ 1159497 w 1809947"/>
              <a:gd name="connsiteY93" fmla="*/ 1234912 h 1404594"/>
              <a:gd name="connsiteX94" fmla="*/ 1159497 w 1809947"/>
              <a:gd name="connsiteY94" fmla="*/ 1234912 h 1404594"/>
              <a:gd name="connsiteX95" fmla="*/ 1140644 w 1809947"/>
              <a:gd name="connsiteY95" fmla="*/ 1282046 h 1404594"/>
              <a:gd name="connsiteX96" fmla="*/ 1112363 w 1809947"/>
              <a:gd name="connsiteY96" fmla="*/ 1338606 h 1404594"/>
              <a:gd name="connsiteX97" fmla="*/ 1074656 w 1809947"/>
              <a:gd name="connsiteY97" fmla="*/ 1348033 h 1404594"/>
              <a:gd name="connsiteX98" fmla="*/ 1008668 w 1809947"/>
              <a:gd name="connsiteY98" fmla="*/ 1329180 h 1404594"/>
              <a:gd name="connsiteX99" fmla="*/ 857839 w 1809947"/>
              <a:gd name="connsiteY99" fmla="*/ 1187778 h 1404594"/>
              <a:gd name="connsiteX100" fmla="*/ 810705 w 1809947"/>
              <a:gd name="connsiteY100" fmla="*/ 1093510 h 1404594"/>
              <a:gd name="connsiteX101" fmla="*/ 829559 w 1809947"/>
              <a:gd name="connsiteY101" fmla="*/ 1065229 h 1404594"/>
              <a:gd name="connsiteX102" fmla="*/ 952107 w 1809947"/>
              <a:gd name="connsiteY102" fmla="*/ 1187778 h 1404594"/>
              <a:gd name="connsiteX103" fmla="*/ 952107 w 1809947"/>
              <a:gd name="connsiteY103" fmla="*/ 1168924 h 1404594"/>
              <a:gd name="connsiteX104" fmla="*/ 886120 w 1809947"/>
              <a:gd name="connsiteY104" fmla="*/ 1074656 h 1404594"/>
              <a:gd name="connsiteX105" fmla="*/ 857839 w 1809947"/>
              <a:gd name="connsiteY105" fmla="*/ 1046376 h 1404594"/>
              <a:gd name="connsiteX106" fmla="*/ 782425 w 1809947"/>
              <a:gd name="connsiteY106" fmla="*/ 989815 h 1404594"/>
              <a:gd name="connsiteX107" fmla="*/ 754145 w 1809947"/>
              <a:gd name="connsiteY107" fmla="*/ 923827 h 1404594"/>
              <a:gd name="connsiteX108" fmla="*/ 669303 w 1809947"/>
              <a:gd name="connsiteY108" fmla="*/ 848413 h 1404594"/>
              <a:gd name="connsiteX109" fmla="*/ 612743 w 1809947"/>
              <a:gd name="connsiteY109" fmla="*/ 735291 h 1404594"/>
              <a:gd name="connsiteX110" fmla="*/ 556182 w 1809947"/>
              <a:gd name="connsiteY110" fmla="*/ 584462 h 1404594"/>
              <a:gd name="connsiteX111" fmla="*/ 546755 w 1809947"/>
              <a:gd name="connsiteY111" fmla="*/ 537328 h 1404594"/>
              <a:gd name="connsiteX112" fmla="*/ 443060 w 1809947"/>
              <a:gd name="connsiteY112" fmla="*/ 565609 h 1404594"/>
              <a:gd name="connsiteX113" fmla="*/ 471340 w 1809947"/>
              <a:gd name="connsiteY113" fmla="*/ 650450 h 1404594"/>
              <a:gd name="connsiteX114" fmla="*/ 518474 w 1809947"/>
              <a:gd name="connsiteY114" fmla="*/ 697584 h 1404594"/>
              <a:gd name="connsiteX115" fmla="*/ 565609 w 1809947"/>
              <a:gd name="connsiteY115" fmla="*/ 754145 h 1404594"/>
              <a:gd name="connsiteX116" fmla="*/ 518474 w 1809947"/>
              <a:gd name="connsiteY116" fmla="*/ 801279 h 140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809947" h="1404594">
                <a:moveTo>
                  <a:pt x="518474" y="801279"/>
                </a:moveTo>
                <a:lnTo>
                  <a:pt x="518474" y="801279"/>
                </a:lnTo>
                <a:cubicBezTo>
                  <a:pt x="499621" y="772998"/>
                  <a:pt x="489572" y="736193"/>
                  <a:pt x="461914" y="716437"/>
                </a:cubicBezTo>
                <a:cubicBezTo>
                  <a:pt x="451371" y="708906"/>
                  <a:pt x="452487" y="754145"/>
                  <a:pt x="452487" y="754145"/>
                </a:cubicBezTo>
                <a:lnTo>
                  <a:pt x="367646" y="754145"/>
                </a:lnTo>
                <a:lnTo>
                  <a:pt x="301658" y="659877"/>
                </a:lnTo>
                <a:lnTo>
                  <a:pt x="235670" y="669303"/>
                </a:lnTo>
                <a:lnTo>
                  <a:pt x="122549" y="480767"/>
                </a:lnTo>
                <a:lnTo>
                  <a:pt x="28281" y="329938"/>
                </a:lnTo>
                <a:lnTo>
                  <a:pt x="0" y="254524"/>
                </a:lnTo>
                <a:lnTo>
                  <a:pt x="9427" y="179110"/>
                </a:lnTo>
                <a:lnTo>
                  <a:pt x="37707" y="103695"/>
                </a:lnTo>
                <a:lnTo>
                  <a:pt x="122549" y="47134"/>
                </a:lnTo>
                <a:lnTo>
                  <a:pt x="169683" y="18854"/>
                </a:lnTo>
                <a:lnTo>
                  <a:pt x="197963" y="84842"/>
                </a:lnTo>
                <a:lnTo>
                  <a:pt x="122549" y="131976"/>
                </a:lnTo>
                <a:lnTo>
                  <a:pt x="94268" y="169683"/>
                </a:lnTo>
                <a:lnTo>
                  <a:pt x="131976" y="235670"/>
                </a:lnTo>
                <a:lnTo>
                  <a:pt x="179110" y="311085"/>
                </a:lnTo>
                <a:lnTo>
                  <a:pt x="254524" y="301658"/>
                </a:lnTo>
                <a:lnTo>
                  <a:pt x="358219" y="254524"/>
                </a:lnTo>
                <a:lnTo>
                  <a:pt x="367646" y="188536"/>
                </a:lnTo>
                <a:lnTo>
                  <a:pt x="358219" y="103695"/>
                </a:lnTo>
                <a:lnTo>
                  <a:pt x="348792" y="47134"/>
                </a:lnTo>
                <a:lnTo>
                  <a:pt x="329938" y="0"/>
                </a:lnTo>
                <a:lnTo>
                  <a:pt x="433633" y="0"/>
                </a:lnTo>
                <a:lnTo>
                  <a:pt x="480767" y="113122"/>
                </a:lnTo>
                <a:lnTo>
                  <a:pt x="584462" y="160256"/>
                </a:lnTo>
                <a:lnTo>
                  <a:pt x="678730" y="282804"/>
                </a:lnTo>
                <a:lnTo>
                  <a:pt x="725864" y="395926"/>
                </a:lnTo>
                <a:lnTo>
                  <a:pt x="801279" y="433633"/>
                </a:lnTo>
                <a:lnTo>
                  <a:pt x="857839" y="575035"/>
                </a:lnTo>
                <a:lnTo>
                  <a:pt x="886120" y="631596"/>
                </a:lnTo>
                <a:lnTo>
                  <a:pt x="942681" y="688157"/>
                </a:lnTo>
                <a:lnTo>
                  <a:pt x="1008668" y="754145"/>
                </a:lnTo>
                <a:lnTo>
                  <a:pt x="1046376" y="848413"/>
                </a:lnTo>
                <a:lnTo>
                  <a:pt x="1093510" y="914400"/>
                </a:lnTo>
                <a:lnTo>
                  <a:pt x="1140644" y="942681"/>
                </a:lnTo>
                <a:lnTo>
                  <a:pt x="1216058" y="923827"/>
                </a:lnTo>
                <a:lnTo>
                  <a:pt x="1300899" y="886120"/>
                </a:lnTo>
                <a:lnTo>
                  <a:pt x="1338606" y="857839"/>
                </a:lnTo>
                <a:lnTo>
                  <a:pt x="1300899" y="754145"/>
                </a:lnTo>
                <a:lnTo>
                  <a:pt x="1244338" y="688157"/>
                </a:lnTo>
                <a:lnTo>
                  <a:pt x="1225485" y="593889"/>
                </a:lnTo>
                <a:lnTo>
                  <a:pt x="1206631" y="518474"/>
                </a:lnTo>
                <a:lnTo>
                  <a:pt x="1159497" y="452487"/>
                </a:lnTo>
                <a:lnTo>
                  <a:pt x="1121790" y="386499"/>
                </a:lnTo>
                <a:lnTo>
                  <a:pt x="1121790" y="273378"/>
                </a:lnTo>
                <a:lnTo>
                  <a:pt x="1084083" y="254524"/>
                </a:lnTo>
                <a:lnTo>
                  <a:pt x="1065229" y="160256"/>
                </a:lnTo>
                <a:lnTo>
                  <a:pt x="1018095" y="113122"/>
                </a:lnTo>
                <a:lnTo>
                  <a:pt x="989815" y="65988"/>
                </a:lnTo>
                <a:lnTo>
                  <a:pt x="1008668" y="9427"/>
                </a:lnTo>
                <a:lnTo>
                  <a:pt x="1112363" y="84842"/>
                </a:lnTo>
                <a:lnTo>
                  <a:pt x="1150070" y="188536"/>
                </a:lnTo>
                <a:lnTo>
                  <a:pt x="1168924" y="226244"/>
                </a:lnTo>
                <a:lnTo>
                  <a:pt x="1178351" y="311085"/>
                </a:lnTo>
                <a:lnTo>
                  <a:pt x="1244338" y="433633"/>
                </a:lnTo>
                <a:lnTo>
                  <a:pt x="1272619" y="480767"/>
                </a:lnTo>
                <a:lnTo>
                  <a:pt x="1300899" y="518474"/>
                </a:lnTo>
                <a:lnTo>
                  <a:pt x="1366887" y="556182"/>
                </a:lnTo>
                <a:lnTo>
                  <a:pt x="1395167" y="584462"/>
                </a:lnTo>
                <a:lnTo>
                  <a:pt x="1404594" y="641023"/>
                </a:lnTo>
                <a:lnTo>
                  <a:pt x="1395167" y="735291"/>
                </a:lnTo>
                <a:lnTo>
                  <a:pt x="1470582" y="838986"/>
                </a:lnTo>
                <a:lnTo>
                  <a:pt x="1489435" y="867266"/>
                </a:lnTo>
                <a:lnTo>
                  <a:pt x="1527143" y="867266"/>
                </a:lnTo>
                <a:lnTo>
                  <a:pt x="1564850" y="904973"/>
                </a:lnTo>
                <a:lnTo>
                  <a:pt x="1564850" y="904973"/>
                </a:lnTo>
                <a:lnTo>
                  <a:pt x="1564850" y="1046376"/>
                </a:lnTo>
                <a:lnTo>
                  <a:pt x="1611984" y="1121790"/>
                </a:lnTo>
                <a:lnTo>
                  <a:pt x="1734532" y="1263192"/>
                </a:lnTo>
                <a:lnTo>
                  <a:pt x="1791093" y="1291472"/>
                </a:lnTo>
                <a:lnTo>
                  <a:pt x="1809947" y="1348033"/>
                </a:lnTo>
                <a:lnTo>
                  <a:pt x="1791093" y="1404594"/>
                </a:lnTo>
                <a:lnTo>
                  <a:pt x="1725105" y="1385740"/>
                </a:lnTo>
                <a:lnTo>
                  <a:pt x="1659118" y="1348033"/>
                </a:lnTo>
                <a:lnTo>
                  <a:pt x="1630837" y="1300899"/>
                </a:lnTo>
                <a:lnTo>
                  <a:pt x="1602557" y="1234912"/>
                </a:lnTo>
                <a:lnTo>
                  <a:pt x="1574277" y="1159497"/>
                </a:lnTo>
                <a:lnTo>
                  <a:pt x="1545996" y="1121790"/>
                </a:lnTo>
                <a:lnTo>
                  <a:pt x="1480009" y="1102936"/>
                </a:lnTo>
                <a:lnTo>
                  <a:pt x="1451728" y="1093510"/>
                </a:lnTo>
                <a:lnTo>
                  <a:pt x="1414021" y="1018095"/>
                </a:lnTo>
                <a:lnTo>
                  <a:pt x="1376314" y="1018095"/>
                </a:lnTo>
                <a:lnTo>
                  <a:pt x="1329180" y="1027522"/>
                </a:lnTo>
                <a:lnTo>
                  <a:pt x="1310326" y="1055802"/>
                </a:lnTo>
                <a:lnTo>
                  <a:pt x="1291472" y="1065229"/>
                </a:lnTo>
                <a:lnTo>
                  <a:pt x="1244338" y="1074656"/>
                </a:lnTo>
                <a:lnTo>
                  <a:pt x="1244338" y="1112363"/>
                </a:lnTo>
                <a:lnTo>
                  <a:pt x="1263192" y="1159497"/>
                </a:lnTo>
                <a:lnTo>
                  <a:pt x="1244338" y="1187778"/>
                </a:lnTo>
                <a:lnTo>
                  <a:pt x="1216058" y="1225485"/>
                </a:lnTo>
                <a:lnTo>
                  <a:pt x="1159497" y="1234912"/>
                </a:lnTo>
                <a:lnTo>
                  <a:pt x="1159497" y="1234912"/>
                </a:lnTo>
                <a:lnTo>
                  <a:pt x="1140644" y="1282046"/>
                </a:lnTo>
                <a:lnTo>
                  <a:pt x="1112363" y="1338606"/>
                </a:lnTo>
                <a:lnTo>
                  <a:pt x="1074656" y="1348033"/>
                </a:lnTo>
                <a:lnTo>
                  <a:pt x="1008668" y="1329180"/>
                </a:lnTo>
                <a:lnTo>
                  <a:pt x="857839" y="1187778"/>
                </a:lnTo>
                <a:lnTo>
                  <a:pt x="810705" y="1093510"/>
                </a:lnTo>
                <a:lnTo>
                  <a:pt x="829559" y="1065229"/>
                </a:lnTo>
                <a:lnTo>
                  <a:pt x="952107" y="1187778"/>
                </a:lnTo>
                <a:lnTo>
                  <a:pt x="952107" y="1168924"/>
                </a:lnTo>
                <a:lnTo>
                  <a:pt x="886120" y="1074656"/>
                </a:lnTo>
                <a:lnTo>
                  <a:pt x="857839" y="1046376"/>
                </a:lnTo>
                <a:lnTo>
                  <a:pt x="782425" y="989815"/>
                </a:lnTo>
                <a:lnTo>
                  <a:pt x="754145" y="923827"/>
                </a:lnTo>
                <a:lnTo>
                  <a:pt x="669303" y="848413"/>
                </a:lnTo>
                <a:lnTo>
                  <a:pt x="612743" y="735291"/>
                </a:lnTo>
                <a:lnTo>
                  <a:pt x="556182" y="584462"/>
                </a:lnTo>
                <a:lnTo>
                  <a:pt x="546755" y="537328"/>
                </a:lnTo>
                <a:lnTo>
                  <a:pt x="443060" y="565609"/>
                </a:lnTo>
                <a:lnTo>
                  <a:pt x="471340" y="650450"/>
                </a:lnTo>
                <a:lnTo>
                  <a:pt x="518474" y="697584"/>
                </a:lnTo>
                <a:lnTo>
                  <a:pt x="565609" y="754145"/>
                </a:lnTo>
                <a:lnTo>
                  <a:pt x="518474" y="801279"/>
                </a:lnTo>
                <a:close/>
              </a:path>
            </a:pathLst>
          </a:custGeom>
          <a:noFill/>
          <a:ln w="28575">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 name="Freeform: Shape 2">
            <a:extLst>
              <a:ext uri="{FF2B5EF4-FFF2-40B4-BE49-F238E27FC236}">
                <a16:creationId xmlns:a16="http://schemas.microsoft.com/office/drawing/2014/main" id="{E2F138C9-C53E-4D3E-8A4D-680F312647D0}"/>
              </a:ext>
            </a:extLst>
          </p:cNvPr>
          <p:cNvSpPr/>
          <p:nvPr/>
        </p:nvSpPr>
        <p:spPr>
          <a:xfrm>
            <a:off x="10727703" y="886120"/>
            <a:ext cx="546755" cy="867266"/>
          </a:xfrm>
          <a:custGeom>
            <a:avLst/>
            <a:gdLst>
              <a:gd name="connsiteX0" fmla="*/ 546755 w 546755"/>
              <a:gd name="connsiteY0" fmla="*/ 867266 h 867266"/>
              <a:gd name="connsiteX1" fmla="*/ 461913 w 546755"/>
              <a:gd name="connsiteY1" fmla="*/ 782424 h 867266"/>
              <a:gd name="connsiteX2" fmla="*/ 461913 w 546755"/>
              <a:gd name="connsiteY2" fmla="*/ 744717 h 867266"/>
              <a:gd name="connsiteX3" fmla="*/ 386499 w 546755"/>
              <a:gd name="connsiteY3" fmla="*/ 688156 h 867266"/>
              <a:gd name="connsiteX4" fmla="*/ 301658 w 546755"/>
              <a:gd name="connsiteY4" fmla="*/ 650449 h 867266"/>
              <a:gd name="connsiteX5" fmla="*/ 188536 w 546755"/>
              <a:gd name="connsiteY5" fmla="*/ 556181 h 867266"/>
              <a:gd name="connsiteX6" fmla="*/ 141402 w 546755"/>
              <a:gd name="connsiteY6" fmla="*/ 490193 h 867266"/>
              <a:gd name="connsiteX7" fmla="*/ 94268 w 546755"/>
              <a:gd name="connsiteY7" fmla="*/ 348791 h 867266"/>
              <a:gd name="connsiteX8" fmla="*/ 84841 w 546755"/>
              <a:gd name="connsiteY8" fmla="*/ 292231 h 867266"/>
              <a:gd name="connsiteX9" fmla="*/ 56561 w 546755"/>
              <a:gd name="connsiteY9" fmla="*/ 188536 h 867266"/>
              <a:gd name="connsiteX10" fmla="*/ 28281 w 546755"/>
              <a:gd name="connsiteY10" fmla="*/ 122548 h 867266"/>
              <a:gd name="connsiteX11" fmla="*/ 0 w 546755"/>
              <a:gd name="connsiteY11" fmla="*/ 75414 h 867266"/>
              <a:gd name="connsiteX12" fmla="*/ 37707 w 546755"/>
              <a:gd name="connsiteY12" fmla="*/ 0 h 867266"/>
              <a:gd name="connsiteX13" fmla="*/ 75415 w 546755"/>
              <a:gd name="connsiteY13" fmla="*/ 37707 h 867266"/>
              <a:gd name="connsiteX14" fmla="*/ 94268 w 546755"/>
              <a:gd name="connsiteY14" fmla="*/ 131975 h 867266"/>
              <a:gd name="connsiteX15" fmla="*/ 150829 w 546755"/>
              <a:gd name="connsiteY15" fmla="*/ 188536 h 867266"/>
              <a:gd name="connsiteX16" fmla="*/ 216817 w 546755"/>
              <a:gd name="connsiteY16" fmla="*/ 254523 h 867266"/>
              <a:gd name="connsiteX17" fmla="*/ 263951 w 546755"/>
              <a:gd name="connsiteY17" fmla="*/ 424206 h 867266"/>
              <a:gd name="connsiteX18" fmla="*/ 329938 w 546755"/>
              <a:gd name="connsiteY18" fmla="*/ 509047 h 867266"/>
              <a:gd name="connsiteX19" fmla="*/ 405353 w 546755"/>
              <a:gd name="connsiteY19" fmla="*/ 575035 h 867266"/>
              <a:gd name="connsiteX20" fmla="*/ 461913 w 546755"/>
              <a:gd name="connsiteY20" fmla="*/ 650449 h 867266"/>
              <a:gd name="connsiteX21" fmla="*/ 499621 w 546755"/>
              <a:gd name="connsiteY21" fmla="*/ 735290 h 867266"/>
              <a:gd name="connsiteX22" fmla="*/ 537328 w 546755"/>
              <a:gd name="connsiteY22" fmla="*/ 810705 h 867266"/>
              <a:gd name="connsiteX23" fmla="*/ 546755 w 546755"/>
              <a:gd name="connsiteY23" fmla="*/ 867266 h 86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6755" h="867266">
                <a:moveTo>
                  <a:pt x="546755" y="867266"/>
                </a:moveTo>
                <a:lnTo>
                  <a:pt x="461913" y="782424"/>
                </a:lnTo>
                <a:lnTo>
                  <a:pt x="461913" y="744717"/>
                </a:lnTo>
                <a:lnTo>
                  <a:pt x="386499" y="688156"/>
                </a:lnTo>
                <a:lnTo>
                  <a:pt x="301658" y="650449"/>
                </a:lnTo>
                <a:lnTo>
                  <a:pt x="188536" y="556181"/>
                </a:lnTo>
                <a:lnTo>
                  <a:pt x="141402" y="490193"/>
                </a:lnTo>
                <a:lnTo>
                  <a:pt x="94268" y="348791"/>
                </a:lnTo>
                <a:lnTo>
                  <a:pt x="84841" y="292231"/>
                </a:lnTo>
                <a:lnTo>
                  <a:pt x="56561" y="188536"/>
                </a:lnTo>
                <a:lnTo>
                  <a:pt x="28281" y="122548"/>
                </a:lnTo>
                <a:lnTo>
                  <a:pt x="0" y="75414"/>
                </a:lnTo>
                <a:lnTo>
                  <a:pt x="37707" y="0"/>
                </a:lnTo>
                <a:lnTo>
                  <a:pt x="75415" y="37707"/>
                </a:lnTo>
                <a:lnTo>
                  <a:pt x="94268" y="131975"/>
                </a:lnTo>
                <a:lnTo>
                  <a:pt x="150829" y="188536"/>
                </a:lnTo>
                <a:lnTo>
                  <a:pt x="216817" y="254523"/>
                </a:lnTo>
                <a:lnTo>
                  <a:pt x="263951" y="424206"/>
                </a:lnTo>
                <a:lnTo>
                  <a:pt x="329938" y="509047"/>
                </a:lnTo>
                <a:lnTo>
                  <a:pt x="405353" y="575035"/>
                </a:lnTo>
                <a:lnTo>
                  <a:pt x="461913" y="650449"/>
                </a:lnTo>
                <a:lnTo>
                  <a:pt x="499621" y="735290"/>
                </a:lnTo>
                <a:lnTo>
                  <a:pt x="537328" y="810705"/>
                </a:lnTo>
                <a:lnTo>
                  <a:pt x="546755" y="867266"/>
                </a:lnTo>
                <a:close/>
              </a:path>
            </a:pathLst>
          </a:cu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5" name="Freeform: Shape 4">
            <a:extLst>
              <a:ext uri="{FF2B5EF4-FFF2-40B4-BE49-F238E27FC236}">
                <a16:creationId xmlns:a16="http://schemas.microsoft.com/office/drawing/2014/main" id="{5ECD870B-C605-4C34-B1D2-FF82F1365D20}"/>
              </a:ext>
            </a:extLst>
          </p:cNvPr>
          <p:cNvSpPr/>
          <p:nvPr/>
        </p:nvSpPr>
        <p:spPr>
          <a:xfrm>
            <a:off x="11340445" y="3459637"/>
            <a:ext cx="461914" cy="659876"/>
          </a:xfrm>
          <a:custGeom>
            <a:avLst/>
            <a:gdLst>
              <a:gd name="connsiteX0" fmla="*/ 245097 w 461914"/>
              <a:gd name="connsiteY0" fmla="*/ 659876 h 659876"/>
              <a:gd name="connsiteX1" fmla="*/ 216817 w 461914"/>
              <a:gd name="connsiteY1" fmla="*/ 612742 h 659876"/>
              <a:gd name="connsiteX2" fmla="*/ 122549 w 461914"/>
              <a:gd name="connsiteY2" fmla="*/ 575035 h 659876"/>
              <a:gd name="connsiteX3" fmla="*/ 103695 w 461914"/>
              <a:gd name="connsiteY3" fmla="*/ 499621 h 659876"/>
              <a:gd name="connsiteX4" fmla="*/ 47134 w 461914"/>
              <a:gd name="connsiteY4" fmla="*/ 443060 h 659876"/>
              <a:gd name="connsiteX5" fmla="*/ 18854 w 461914"/>
              <a:gd name="connsiteY5" fmla="*/ 395926 h 659876"/>
              <a:gd name="connsiteX6" fmla="*/ 0 w 461914"/>
              <a:gd name="connsiteY6" fmla="*/ 348792 h 659876"/>
              <a:gd name="connsiteX7" fmla="*/ 18854 w 461914"/>
              <a:gd name="connsiteY7" fmla="*/ 292231 h 659876"/>
              <a:gd name="connsiteX8" fmla="*/ 0 w 461914"/>
              <a:gd name="connsiteY8" fmla="*/ 160256 h 659876"/>
              <a:gd name="connsiteX9" fmla="*/ 37708 w 461914"/>
              <a:gd name="connsiteY9" fmla="*/ 47134 h 659876"/>
              <a:gd name="connsiteX10" fmla="*/ 56561 w 461914"/>
              <a:gd name="connsiteY10" fmla="*/ 18854 h 659876"/>
              <a:gd name="connsiteX11" fmla="*/ 75415 w 461914"/>
              <a:gd name="connsiteY11" fmla="*/ 0 h 659876"/>
              <a:gd name="connsiteX12" fmla="*/ 94268 w 461914"/>
              <a:gd name="connsiteY12" fmla="*/ 9427 h 659876"/>
              <a:gd name="connsiteX13" fmla="*/ 179110 w 461914"/>
              <a:gd name="connsiteY13" fmla="*/ 56561 h 659876"/>
              <a:gd name="connsiteX14" fmla="*/ 263951 w 461914"/>
              <a:gd name="connsiteY14" fmla="*/ 75415 h 659876"/>
              <a:gd name="connsiteX15" fmla="*/ 320512 w 461914"/>
              <a:gd name="connsiteY15" fmla="*/ 113122 h 659876"/>
              <a:gd name="connsiteX16" fmla="*/ 320512 w 461914"/>
              <a:gd name="connsiteY16" fmla="*/ 179109 h 659876"/>
              <a:gd name="connsiteX17" fmla="*/ 311085 w 461914"/>
              <a:gd name="connsiteY17" fmla="*/ 245097 h 659876"/>
              <a:gd name="connsiteX18" fmla="*/ 301658 w 461914"/>
              <a:gd name="connsiteY18" fmla="*/ 263951 h 659876"/>
              <a:gd name="connsiteX19" fmla="*/ 329939 w 461914"/>
              <a:gd name="connsiteY19" fmla="*/ 292231 h 659876"/>
              <a:gd name="connsiteX20" fmla="*/ 358219 w 461914"/>
              <a:gd name="connsiteY20" fmla="*/ 292231 h 659876"/>
              <a:gd name="connsiteX21" fmla="*/ 424207 w 461914"/>
              <a:gd name="connsiteY21" fmla="*/ 292231 h 659876"/>
              <a:gd name="connsiteX22" fmla="*/ 461914 w 461914"/>
              <a:gd name="connsiteY22" fmla="*/ 320511 h 659876"/>
              <a:gd name="connsiteX23" fmla="*/ 461914 w 461914"/>
              <a:gd name="connsiteY23" fmla="*/ 348792 h 659876"/>
              <a:gd name="connsiteX24" fmla="*/ 433633 w 461914"/>
              <a:gd name="connsiteY24" fmla="*/ 395926 h 659876"/>
              <a:gd name="connsiteX25" fmla="*/ 386499 w 461914"/>
              <a:gd name="connsiteY25" fmla="*/ 461914 h 659876"/>
              <a:gd name="connsiteX26" fmla="*/ 348792 w 461914"/>
              <a:gd name="connsiteY26" fmla="*/ 518474 h 659876"/>
              <a:gd name="connsiteX27" fmla="*/ 339365 w 461914"/>
              <a:gd name="connsiteY27" fmla="*/ 575035 h 659876"/>
              <a:gd name="connsiteX28" fmla="*/ 311085 w 461914"/>
              <a:gd name="connsiteY28" fmla="*/ 622169 h 659876"/>
              <a:gd name="connsiteX29" fmla="*/ 311085 w 461914"/>
              <a:gd name="connsiteY29" fmla="*/ 622169 h 659876"/>
              <a:gd name="connsiteX30" fmla="*/ 245097 w 461914"/>
              <a:gd name="connsiteY30" fmla="*/ 659876 h 659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61914" h="659876">
                <a:moveTo>
                  <a:pt x="245097" y="659876"/>
                </a:moveTo>
                <a:lnTo>
                  <a:pt x="216817" y="612742"/>
                </a:lnTo>
                <a:lnTo>
                  <a:pt x="122549" y="575035"/>
                </a:lnTo>
                <a:lnTo>
                  <a:pt x="103695" y="499621"/>
                </a:lnTo>
                <a:lnTo>
                  <a:pt x="47134" y="443060"/>
                </a:lnTo>
                <a:lnTo>
                  <a:pt x="18854" y="395926"/>
                </a:lnTo>
                <a:lnTo>
                  <a:pt x="0" y="348792"/>
                </a:lnTo>
                <a:lnTo>
                  <a:pt x="18854" y="292231"/>
                </a:lnTo>
                <a:lnTo>
                  <a:pt x="0" y="160256"/>
                </a:lnTo>
                <a:lnTo>
                  <a:pt x="37708" y="47134"/>
                </a:lnTo>
                <a:lnTo>
                  <a:pt x="56561" y="18854"/>
                </a:lnTo>
                <a:lnTo>
                  <a:pt x="75415" y="0"/>
                </a:lnTo>
                <a:lnTo>
                  <a:pt x="94268" y="9427"/>
                </a:lnTo>
                <a:lnTo>
                  <a:pt x="179110" y="56561"/>
                </a:lnTo>
                <a:lnTo>
                  <a:pt x="263951" y="75415"/>
                </a:lnTo>
                <a:lnTo>
                  <a:pt x="320512" y="113122"/>
                </a:lnTo>
                <a:lnTo>
                  <a:pt x="320512" y="179109"/>
                </a:lnTo>
                <a:lnTo>
                  <a:pt x="311085" y="245097"/>
                </a:lnTo>
                <a:lnTo>
                  <a:pt x="301658" y="263951"/>
                </a:lnTo>
                <a:lnTo>
                  <a:pt x="329939" y="292231"/>
                </a:lnTo>
                <a:lnTo>
                  <a:pt x="358219" y="292231"/>
                </a:lnTo>
                <a:lnTo>
                  <a:pt x="424207" y="292231"/>
                </a:lnTo>
                <a:lnTo>
                  <a:pt x="461914" y="320511"/>
                </a:lnTo>
                <a:lnTo>
                  <a:pt x="461914" y="348792"/>
                </a:lnTo>
                <a:lnTo>
                  <a:pt x="433633" y="395926"/>
                </a:lnTo>
                <a:lnTo>
                  <a:pt x="386499" y="461914"/>
                </a:lnTo>
                <a:lnTo>
                  <a:pt x="348792" y="518474"/>
                </a:lnTo>
                <a:lnTo>
                  <a:pt x="339365" y="575035"/>
                </a:lnTo>
                <a:lnTo>
                  <a:pt x="311085" y="622169"/>
                </a:lnTo>
                <a:lnTo>
                  <a:pt x="311085" y="622169"/>
                </a:lnTo>
                <a:lnTo>
                  <a:pt x="245097" y="659876"/>
                </a:lnTo>
                <a:close/>
              </a:path>
            </a:pathLst>
          </a:cu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6" name="Freeform: Shape 5">
            <a:extLst>
              <a:ext uri="{FF2B5EF4-FFF2-40B4-BE49-F238E27FC236}">
                <a16:creationId xmlns:a16="http://schemas.microsoft.com/office/drawing/2014/main" id="{0912AC47-C9DA-4639-BD31-19616A5D5EAF}"/>
              </a:ext>
            </a:extLst>
          </p:cNvPr>
          <p:cNvSpPr/>
          <p:nvPr/>
        </p:nvSpPr>
        <p:spPr>
          <a:xfrm>
            <a:off x="10048973" y="4392891"/>
            <a:ext cx="980388" cy="1055802"/>
          </a:xfrm>
          <a:custGeom>
            <a:avLst/>
            <a:gdLst>
              <a:gd name="connsiteX0" fmla="*/ 980388 w 980388"/>
              <a:gd name="connsiteY0" fmla="*/ 1055802 h 1055802"/>
              <a:gd name="connsiteX1" fmla="*/ 914400 w 980388"/>
              <a:gd name="connsiteY1" fmla="*/ 1055802 h 1055802"/>
              <a:gd name="connsiteX2" fmla="*/ 857839 w 980388"/>
              <a:gd name="connsiteY2" fmla="*/ 1046375 h 1055802"/>
              <a:gd name="connsiteX3" fmla="*/ 801279 w 980388"/>
              <a:gd name="connsiteY3" fmla="*/ 980387 h 1055802"/>
              <a:gd name="connsiteX4" fmla="*/ 725864 w 980388"/>
              <a:gd name="connsiteY4" fmla="*/ 838985 h 1055802"/>
              <a:gd name="connsiteX5" fmla="*/ 688157 w 980388"/>
              <a:gd name="connsiteY5" fmla="*/ 791851 h 1055802"/>
              <a:gd name="connsiteX6" fmla="*/ 622169 w 980388"/>
              <a:gd name="connsiteY6" fmla="*/ 716437 h 1055802"/>
              <a:gd name="connsiteX7" fmla="*/ 452487 w 980388"/>
              <a:gd name="connsiteY7" fmla="*/ 603315 h 1055802"/>
              <a:gd name="connsiteX8" fmla="*/ 377072 w 980388"/>
              <a:gd name="connsiteY8" fmla="*/ 527901 h 1055802"/>
              <a:gd name="connsiteX9" fmla="*/ 282804 w 980388"/>
              <a:gd name="connsiteY9" fmla="*/ 414779 h 1055802"/>
              <a:gd name="connsiteX10" fmla="*/ 207390 w 980388"/>
              <a:gd name="connsiteY10" fmla="*/ 273377 h 1055802"/>
              <a:gd name="connsiteX11" fmla="*/ 47134 w 980388"/>
              <a:gd name="connsiteY11" fmla="*/ 75414 h 1055802"/>
              <a:gd name="connsiteX12" fmla="*/ 0 w 980388"/>
              <a:gd name="connsiteY12" fmla="*/ 0 h 1055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0388" h="1055802">
                <a:moveTo>
                  <a:pt x="980388" y="1055802"/>
                </a:moveTo>
                <a:lnTo>
                  <a:pt x="914400" y="1055802"/>
                </a:lnTo>
                <a:lnTo>
                  <a:pt x="857839" y="1046375"/>
                </a:lnTo>
                <a:lnTo>
                  <a:pt x="801279" y="980387"/>
                </a:lnTo>
                <a:lnTo>
                  <a:pt x="725864" y="838985"/>
                </a:lnTo>
                <a:lnTo>
                  <a:pt x="688157" y="791851"/>
                </a:lnTo>
                <a:lnTo>
                  <a:pt x="622169" y="716437"/>
                </a:lnTo>
                <a:lnTo>
                  <a:pt x="452487" y="603315"/>
                </a:lnTo>
                <a:lnTo>
                  <a:pt x="377072" y="527901"/>
                </a:lnTo>
                <a:lnTo>
                  <a:pt x="282804" y="414779"/>
                </a:lnTo>
                <a:lnTo>
                  <a:pt x="207390" y="273377"/>
                </a:lnTo>
                <a:lnTo>
                  <a:pt x="47134" y="75414"/>
                </a:lnTo>
                <a:lnTo>
                  <a:pt x="0" y="0"/>
                </a:lnTo>
              </a:path>
            </a:pathLst>
          </a:cu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7" name="Freeform: Shape 6">
            <a:extLst>
              <a:ext uri="{FF2B5EF4-FFF2-40B4-BE49-F238E27FC236}">
                <a16:creationId xmlns:a16="http://schemas.microsoft.com/office/drawing/2014/main" id="{3C0A50F8-D158-4F2E-A0DD-8178843281A6}"/>
              </a:ext>
            </a:extLst>
          </p:cNvPr>
          <p:cNvSpPr/>
          <p:nvPr/>
        </p:nvSpPr>
        <p:spPr>
          <a:xfrm>
            <a:off x="9982986" y="4176074"/>
            <a:ext cx="37707" cy="103695"/>
          </a:xfrm>
          <a:custGeom>
            <a:avLst/>
            <a:gdLst>
              <a:gd name="connsiteX0" fmla="*/ 0 w 37707"/>
              <a:gd name="connsiteY0" fmla="*/ 103695 h 103695"/>
              <a:gd name="connsiteX1" fmla="*/ 0 w 37707"/>
              <a:gd name="connsiteY1" fmla="*/ 47134 h 103695"/>
              <a:gd name="connsiteX2" fmla="*/ 37707 w 37707"/>
              <a:gd name="connsiteY2" fmla="*/ 0 h 103695"/>
              <a:gd name="connsiteX3" fmla="*/ 37707 w 37707"/>
              <a:gd name="connsiteY3" fmla="*/ 0 h 103695"/>
            </a:gdLst>
            <a:ahLst/>
            <a:cxnLst>
              <a:cxn ang="0">
                <a:pos x="connsiteX0" y="connsiteY0"/>
              </a:cxn>
              <a:cxn ang="0">
                <a:pos x="connsiteX1" y="connsiteY1"/>
              </a:cxn>
              <a:cxn ang="0">
                <a:pos x="connsiteX2" y="connsiteY2"/>
              </a:cxn>
              <a:cxn ang="0">
                <a:pos x="connsiteX3" y="connsiteY3"/>
              </a:cxn>
            </a:cxnLst>
            <a:rect l="l" t="t" r="r" b="b"/>
            <a:pathLst>
              <a:path w="37707" h="103695">
                <a:moveTo>
                  <a:pt x="0" y="103695"/>
                </a:moveTo>
                <a:lnTo>
                  <a:pt x="0" y="47134"/>
                </a:lnTo>
                <a:lnTo>
                  <a:pt x="37707" y="0"/>
                </a:lnTo>
                <a:lnTo>
                  <a:pt x="37707" y="0"/>
                </a:lnTo>
              </a:path>
            </a:pathLst>
          </a:cu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9" name="Freeform: Shape 8">
            <a:extLst>
              <a:ext uri="{FF2B5EF4-FFF2-40B4-BE49-F238E27FC236}">
                <a16:creationId xmlns:a16="http://schemas.microsoft.com/office/drawing/2014/main" id="{2D040302-FA8D-40B6-B9A8-4ADC74E5FCBA}"/>
              </a:ext>
            </a:extLst>
          </p:cNvPr>
          <p:cNvSpPr/>
          <p:nvPr/>
        </p:nvSpPr>
        <p:spPr>
          <a:xfrm>
            <a:off x="10152668" y="3799002"/>
            <a:ext cx="952107" cy="1404594"/>
          </a:xfrm>
          <a:custGeom>
            <a:avLst/>
            <a:gdLst>
              <a:gd name="connsiteX0" fmla="*/ 0 w 952107"/>
              <a:gd name="connsiteY0" fmla="*/ 197963 h 1404594"/>
              <a:gd name="connsiteX1" fmla="*/ 94268 w 952107"/>
              <a:gd name="connsiteY1" fmla="*/ 103695 h 1404594"/>
              <a:gd name="connsiteX2" fmla="*/ 197963 w 952107"/>
              <a:gd name="connsiteY2" fmla="*/ 47134 h 1404594"/>
              <a:gd name="connsiteX3" fmla="*/ 292231 w 952107"/>
              <a:gd name="connsiteY3" fmla="*/ 9427 h 1404594"/>
              <a:gd name="connsiteX4" fmla="*/ 367645 w 952107"/>
              <a:gd name="connsiteY4" fmla="*/ 0 h 1404594"/>
              <a:gd name="connsiteX5" fmla="*/ 424206 w 952107"/>
              <a:gd name="connsiteY5" fmla="*/ 9427 h 1404594"/>
              <a:gd name="connsiteX6" fmla="*/ 537328 w 952107"/>
              <a:gd name="connsiteY6" fmla="*/ 37707 h 1404594"/>
              <a:gd name="connsiteX7" fmla="*/ 612742 w 952107"/>
              <a:gd name="connsiteY7" fmla="*/ 84841 h 1404594"/>
              <a:gd name="connsiteX8" fmla="*/ 763571 w 952107"/>
              <a:gd name="connsiteY8" fmla="*/ 84841 h 1404594"/>
              <a:gd name="connsiteX9" fmla="*/ 820132 w 952107"/>
              <a:gd name="connsiteY9" fmla="*/ 103695 h 1404594"/>
              <a:gd name="connsiteX10" fmla="*/ 952107 w 952107"/>
              <a:gd name="connsiteY10" fmla="*/ 197963 h 1404594"/>
              <a:gd name="connsiteX11" fmla="*/ 923827 w 952107"/>
              <a:gd name="connsiteY11" fmla="*/ 273377 h 1404594"/>
              <a:gd name="connsiteX12" fmla="*/ 838986 w 952107"/>
              <a:gd name="connsiteY12" fmla="*/ 301658 h 1404594"/>
              <a:gd name="connsiteX13" fmla="*/ 725864 w 952107"/>
              <a:gd name="connsiteY13" fmla="*/ 320511 h 1404594"/>
              <a:gd name="connsiteX14" fmla="*/ 603316 w 952107"/>
              <a:gd name="connsiteY14" fmla="*/ 358219 h 1404594"/>
              <a:gd name="connsiteX15" fmla="*/ 490194 w 952107"/>
              <a:gd name="connsiteY15" fmla="*/ 424206 h 1404594"/>
              <a:gd name="connsiteX16" fmla="*/ 414779 w 952107"/>
              <a:gd name="connsiteY16" fmla="*/ 509047 h 1404594"/>
              <a:gd name="connsiteX17" fmla="*/ 414779 w 952107"/>
              <a:gd name="connsiteY17" fmla="*/ 575035 h 1404594"/>
              <a:gd name="connsiteX18" fmla="*/ 490194 w 952107"/>
              <a:gd name="connsiteY18" fmla="*/ 744718 h 1404594"/>
              <a:gd name="connsiteX19" fmla="*/ 593889 w 952107"/>
              <a:gd name="connsiteY19" fmla="*/ 876693 h 1404594"/>
              <a:gd name="connsiteX20" fmla="*/ 659876 w 952107"/>
              <a:gd name="connsiteY20" fmla="*/ 933254 h 1404594"/>
              <a:gd name="connsiteX21" fmla="*/ 725864 w 952107"/>
              <a:gd name="connsiteY21" fmla="*/ 999241 h 1404594"/>
              <a:gd name="connsiteX22" fmla="*/ 754144 w 952107"/>
              <a:gd name="connsiteY22" fmla="*/ 1112363 h 1404594"/>
              <a:gd name="connsiteX23" fmla="*/ 763571 w 952107"/>
              <a:gd name="connsiteY23" fmla="*/ 1197204 h 1404594"/>
              <a:gd name="connsiteX24" fmla="*/ 801278 w 952107"/>
              <a:gd name="connsiteY24" fmla="*/ 1272619 h 1404594"/>
              <a:gd name="connsiteX25" fmla="*/ 838986 w 952107"/>
              <a:gd name="connsiteY25" fmla="*/ 1348033 h 1404594"/>
              <a:gd name="connsiteX26" fmla="*/ 876693 w 952107"/>
              <a:gd name="connsiteY26" fmla="*/ 1404594 h 140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52107" h="1404594">
                <a:moveTo>
                  <a:pt x="0" y="197963"/>
                </a:moveTo>
                <a:lnTo>
                  <a:pt x="94268" y="103695"/>
                </a:lnTo>
                <a:lnTo>
                  <a:pt x="197963" y="47134"/>
                </a:lnTo>
                <a:lnTo>
                  <a:pt x="292231" y="9427"/>
                </a:lnTo>
                <a:lnTo>
                  <a:pt x="367645" y="0"/>
                </a:lnTo>
                <a:lnTo>
                  <a:pt x="424206" y="9427"/>
                </a:lnTo>
                <a:lnTo>
                  <a:pt x="537328" y="37707"/>
                </a:lnTo>
                <a:lnTo>
                  <a:pt x="612742" y="84841"/>
                </a:lnTo>
                <a:lnTo>
                  <a:pt x="763571" y="84841"/>
                </a:lnTo>
                <a:lnTo>
                  <a:pt x="820132" y="103695"/>
                </a:lnTo>
                <a:lnTo>
                  <a:pt x="952107" y="197963"/>
                </a:lnTo>
                <a:lnTo>
                  <a:pt x="923827" y="273377"/>
                </a:lnTo>
                <a:lnTo>
                  <a:pt x="838986" y="301658"/>
                </a:lnTo>
                <a:lnTo>
                  <a:pt x="725864" y="320511"/>
                </a:lnTo>
                <a:lnTo>
                  <a:pt x="603316" y="358219"/>
                </a:lnTo>
                <a:lnTo>
                  <a:pt x="490194" y="424206"/>
                </a:lnTo>
                <a:lnTo>
                  <a:pt x="414779" y="509047"/>
                </a:lnTo>
                <a:lnTo>
                  <a:pt x="414779" y="575035"/>
                </a:lnTo>
                <a:lnTo>
                  <a:pt x="490194" y="744718"/>
                </a:lnTo>
                <a:lnTo>
                  <a:pt x="593889" y="876693"/>
                </a:lnTo>
                <a:lnTo>
                  <a:pt x="659876" y="933254"/>
                </a:lnTo>
                <a:lnTo>
                  <a:pt x="725864" y="999241"/>
                </a:lnTo>
                <a:lnTo>
                  <a:pt x="754144" y="1112363"/>
                </a:lnTo>
                <a:lnTo>
                  <a:pt x="763571" y="1197204"/>
                </a:lnTo>
                <a:lnTo>
                  <a:pt x="801278" y="1272619"/>
                </a:lnTo>
                <a:lnTo>
                  <a:pt x="838986" y="1348033"/>
                </a:lnTo>
                <a:lnTo>
                  <a:pt x="876693" y="1404594"/>
                </a:lnTo>
              </a:path>
            </a:pathLst>
          </a:cu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1" name="Star: 5 Points 10">
            <a:extLst>
              <a:ext uri="{FF2B5EF4-FFF2-40B4-BE49-F238E27FC236}">
                <a16:creationId xmlns:a16="http://schemas.microsoft.com/office/drawing/2014/main" id="{29B5BFC5-C0FA-4CAD-8185-69C00919C89F}"/>
              </a:ext>
            </a:extLst>
          </p:cNvPr>
          <p:cNvSpPr/>
          <p:nvPr/>
        </p:nvSpPr>
        <p:spPr>
          <a:xfrm>
            <a:off x="8286161" y="3799003"/>
            <a:ext cx="216816" cy="207390"/>
          </a:xfrm>
          <a:prstGeom prst="star5">
            <a:avLst/>
          </a:prstGeom>
          <a:solidFill>
            <a:srgbClr val="FFC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5" name="Star: 5 Points 14">
            <a:extLst>
              <a:ext uri="{FF2B5EF4-FFF2-40B4-BE49-F238E27FC236}">
                <a16:creationId xmlns:a16="http://schemas.microsoft.com/office/drawing/2014/main" id="{F67BC0C8-6202-48AE-A07C-994257C7E814}"/>
              </a:ext>
            </a:extLst>
          </p:cNvPr>
          <p:cNvSpPr/>
          <p:nvPr/>
        </p:nvSpPr>
        <p:spPr>
          <a:xfrm>
            <a:off x="8579963" y="4817097"/>
            <a:ext cx="216816" cy="207390"/>
          </a:xfrm>
          <a:prstGeom prst="star5">
            <a:avLst/>
          </a:prstGeom>
          <a:solidFill>
            <a:srgbClr val="FFC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8" name="Star: 5 Points 17">
            <a:extLst>
              <a:ext uri="{FF2B5EF4-FFF2-40B4-BE49-F238E27FC236}">
                <a16:creationId xmlns:a16="http://schemas.microsoft.com/office/drawing/2014/main" id="{E8BE14EF-7DAB-4FAB-99B3-748D23A046E1}"/>
              </a:ext>
            </a:extLst>
          </p:cNvPr>
          <p:cNvSpPr/>
          <p:nvPr/>
        </p:nvSpPr>
        <p:spPr>
          <a:xfrm>
            <a:off x="9197516" y="6041010"/>
            <a:ext cx="216816" cy="207390"/>
          </a:xfrm>
          <a:prstGeom prst="star5">
            <a:avLst/>
          </a:prstGeom>
          <a:solidFill>
            <a:srgbClr val="FFC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9" name="Star: 5 Points 18">
            <a:extLst>
              <a:ext uri="{FF2B5EF4-FFF2-40B4-BE49-F238E27FC236}">
                <a16:creationId xmlns:a16="http://schemas.microsoft.com/office/drawing/2014/main" id="{A509707F-26EA-402A-82E5-D14F0AFE6D1D}"/>
              </a:ext>
            </a:extLst>
          </p:cNvPr>
          <p:cNvSpPr/>
          <p:nvPr/>
        </p:nvSpPr>
        <p:spPr>
          <a:xfrm>
            <a:off x="10081967" y="4196147"/>
            <a:ext cx="216816" cy="207390"/>
          </a:xfrm>
          <a:prstGeom prst="star5">
            <a:avLst/>
          </a:prstGeom>
          <a:solidFill>
            <a:srgbClr val="FFC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0" name="Star: 5 Points 19">
            <a:extLst>
              <a:ext uri="{FF2B5EF4-FFF2-40B4-BE49-F238E27FC236}">
                <a16:creationId xmlns:a16="http://schemas.microsoft.com/office/drawing/2014/main" id="{96A71D61-7736-4303-A628-C22F0ED9B864}"/>
              </a:ext>
            </a:extLst>
          </p:cNvPr>
          <p:cNvSpPr/>
          <p:nvPr/>
        </p:nvSpPr>
        <p:spPr>
          <a:xfrm>
            <a:off x="10892672" y="5222449"/>
            <a:ext cx="216816" cy="207390"/>
          </a:xfrm>
          <a:prstGeom prst="star5">
            <a:avLst/>
          </a:prstGeom>
          <a:solidFill>
            <a:srgbClr val="FFC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2" name="Title 2">
            <a:extLst>
              <a:ext uri="{FF2B5EF4-FFF2-40B4-BE49-F238E27FC236}">
                <a16:creationId xmlns:a16="http://schemas.microsoft.com/office/drawing/2014/main" id="{271849F4-38B1-402D-AAB6-909019DE197A}"/>
              </a:ext>
            </a:extLst>
          </p:cNvPr>
          <p:cNvSpPr txBox="1">
            <a:spLocks/>
          </p:cNvSpPr>
          <p:nvPr/>
        </p:nvSpPr>
        <p:spPr>
          <a:xfrm>
            <a:off x="627811" y="746908"/>
            <a:ext cx="3378581" cy="503478"/>
          </a:xfrm>
          <a:prstGeom prst="rect">
            <a:avLst/>
          </a:prstGeom>
        </p:spPr>
        <p:txBody>
          <a:bodyPr vert="horz" lIns="0" tIns="0" rIns="0" bIns="0" rtlCol="0" anchor="t" anchorCtr="0">
            <a:noAutofit/>
          </a:bodyPr>
          <a:lstStyle>
            <a:lvl1pPr algn="l" defTabSz="457200" rtl="0" eaLnBrk="1" latinLnBrk="0" hangingPunct="1">
              <a:spcBef>
                <a:spcPct val="0"/>
              </a:spcBef>
              <a:buNone/>
              <a:defRPr sz="2800" kern="1200" cap="all">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sz="2500" dirty="0"/>
              <a:t>Nanaimo Circuit</a:t>
            </a:r>
          </a:p>
        </p:txBody>
      </p:sp>
      <p:sp>
        <p:nvSpPr>
          <p:cNvPr id="16" name="Oval 15">
            <a:extLst>
              <a:ext uri="{FF2B5EF4-FFF2-40B4-BE49-F238E27FC236}">
                <a16:creationId xmlns:a16="http://schemas.microsoft.com/office/drawing/2014/main" id="{7444FCE2-7B0C-493B-8459-0F6CDF24D57D}"/>
              </a:ext>
            </a:extLst>
          </p:cNvPr>
          <p:cNvSpPr/>
          <p:nvPr/>
        </p:nvSpPr>
        <p:spPr>
          <a:xfrm>
            <a:off x="10350231" y="1075765"/>
            <a:ext cx="165369" cy="174621"/>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348799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7">
                                            <p:txEl>
                                              <p:pRg st="2" end="2"/>
                                            </p:txEl>
                                          </p:spTgt>
                                        </p:tgtEl>
                                        <p:attrNameLst>
                                          <p:attrName>style.visibility</p:attrName>
                                        </p:attrNameLst>
                                      </p:cBhvr>
                                      <p:to>
                                        <p:strVal val="visible"/>
                                      </p:to>
                                    </p:set>
                                  </p:childTnLst>
                                </p:cTn>
                              </p:par>
                            </p:childTnLst>
                          </p:cTn>
                        </p:par>
                        <p:par>
                          <p:cTn id="20" fill="hold">
                            <p:stCondLst>
                              <p:cond delay="0"/>
                            </p:stCondLst>
                            <p:childTnLst>
                              <p:par>
                                <p:cTn id="21" presetID="10"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xEl>
                                              <p:pRg st="3" end="3"/>
                                            </p:txEl>
                                          </p:spTgt>
                                        </p:tgtEl>
                                        <p:attrNameLst>
                                          <p:attrName>style.visibility</p:attrName>
                                        </p:attrNameLst>
                                      </p:cBhvr>
                                      <p:to>
                                        <p:strVal val="visible"/>
                                      </p:to>
                                    </p:set>
                                  </p:childTnLst>
                                </p:cTn>
                              </p:par>
                            </p:childTnLst>
                          </p:cTn>
                        </p:par>
                        <p:par>
                          <p:cTn id="35" fill="hold">
                            <p:stCondLst>
                              <p:cond delay="0"/>
                            </p:stCondLst>
                            <p:childTnLst>
                              <p:par>
                                <p:cTn id="36" presetID="53" presetClass="entr" presetSubtype="16"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500" fill="hold"/>
                                        <p:tgtEl>
                                          <p:spTgt spid="16"/>
                                        </p:tgtEl>
                                        <p:attrNameLst>
                                          <p:attrName>ppt_w</p:attrName>
                                        </p:attrNameLst>
                                      </p:cBhvr>
                                      <p:tavLst>
                                        <p:tav tm="0">
                                          <p:val>
                                            <p:fltVal val="0"/>
                                          </p:val>
                                        </p:tav>
                                        <p:tav tm="100000">
                                          <p:val>
                                            <p:strVal val="#ppt_w"/>
                                          </p:val>
                                        </p:tav>
                                      </p:tavLst>
                                    </p:anim>
                                    <p:anim calcmode="lin" valueType="num">
                                      <p:cBhvr>
                                        <p:cTn id="39" dur="500" fill="hold"/>
                                        <p:tgtEl>
                                          <p:spTgt spid="16"/>
                                        </p:tgtEl>
                                        <p:attrNameLst>
                                          <p:attrName>ppt_h</p:attrName>
                                        </p:attrNameLst>
                                      </p:cBhvr>
                                      <p:tavLst>
                                        <p:tav tm="0">
                                          <p:val>
                                            <p:fltVal val="0"/>
                                          </p:val>
                                        </p:tav>
                                        <p:tav tm="100000">
                                          <p:val>
                                            <p:strVal val="#ppt_h"/>
                                          </p:val>
                                        </p:tav>
                                      </p:tavLst>
                                    </p:anim>
                                    <p:animEffect transition="in" filter="fade">
                                      <p:cBhvr>
                                        <p:cTn id="40" dur="500"/>
                                        <p:tgtEl>
                                          <p:spTgt spid="16"/>
                                        </p:tgtEl>
                                      </p:cBhvr>
                                    </p:animEffect>
                                  </p:childTnLst>
                                </p:cTn>
                              </p:par>
                            </p:childTnLst>
                          </p:cTn>
                        </p:par>
                        <p:par>
                          <p:cTn id="41" fill="hold">
                            <p:stCondLst>
                              <p:cond delay="500"/>
                            </p:stCondLst>
                            <p:childTnLst>
                              <p:par>
                                <p:cTn id="42" presetID="27" presetClass="emph" presetSubtype="0" fill="remove" grpId="1" nodeType="afterEffect">
                                  <p:stCondLst>
                                    <p:cond delay="0"/>
                                  </p:stCondLst>
                                  <p:childTnLst>
                                    <p:animClr clrSpc="rgb" dir="cw">
                                      <p:cBhvr override="childStyle">
                                        <p:cTn id="43" dur="250" autoRev="1" fill="remove"/>
                                        <p:tgtEl>
                                          <p:spTgt spid="16"/>
                                        </p:tgtEl>
                                        <p:attrNameLst>
                                          <p:attrName>style.color</p:attrName>
                                        </p:attrNameLst>
                                      </p:cBhvr>
                                      <p:to>
                                        <a:schemeClr val="bg1"/>
                                      </p:to>
                                    </p:animClr>
                                    <p:animClr clrSpc="rgb" dir="cw">
                                      <p:cBhvr>
                                        <p:cTn id="44" dur="250" autoRev="1" fill="remove"/>
                                        <p:tgtEl>
                                          <p:spTgt spid="16"/>
                                        </p:tgtEl>
                                        <p:attrNameLst>
                                          <p:attrName>fillcolor</p:attrName>
                                        </p:attrNameLst>
                                      </p:cBhvr>
                                      <p:to>
                                        <a:schemeClr val="bg1"/>
                                      </p:to>
                                    </p:animClr>
                                    <p:set>
                                      <p:cBhvr>
                                        <p:cTn id="45" dur="250" autoRev="1" fill="remove"/>
                                        <p:tgtEl>
                                          <p:spTgt spid="16"/>
                                        </p:tgtEl>
                                        <p:attrNameLst>
                                          <p:attrName>fill.type</p:attrName>
                                        </p:attrNameLst>
                                      </p:cBhvr>
                                      <p:to>
                                        <p:strVal val="solid"/>
                                      </p:to>
                                    </p:set>
                                    <p:set>
                                      <p:cBhvr>
                                        <p:cTn id="46" dur="250" autoRev="1" fill="remove"/>
                                        <p:tgtEl>
                                          <p:spTgt spid="16"/>
                                        </p:tgtEl>
                                        <p:attrNameLst>
                                          <p:attrName>fill.on</p:attrName>
                                        </p:attrNameLst>
                                      </p:cBhvr>
                                      <p:to>
                                        <p:strVal val="tru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7">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7">
                                            <p:txEl>
                                              <p:pRg st="7" end="7"/>
                                            </p:txEl>
                                          </p:spTgt>
                                        </p:tgtEl>
                                        <p:attrNameLst>
                                          <p:attrName>style.visibility</p:attrName>
                                        </p:attrNameLst>
                                      </p:cBhvr>
                                      <p:to>
                                        <p:strVal val="visible"/>
                                      </p:to>
                                    </p:set>
                                  </p:childTnLst>
                                </p:cTn>
                              </p:par>
                            </p:childTnLst>
                          </p:cTn>
                        </p:par>
                        <p:par>
                          <p:cTn id="63" fill="hold">
                            <p:stCondLst>
                              <p:cond delay="0"/>
                            </p:stCondLst>
                            <p:childTnLst>
                              <p:par>
                                <p:cTn id="64" presetID="10" presetClass="entr" presetSubtype="0" fill="hold" grpId="0"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fade">
                                      <p:cBhvr>
                                        <p:cTn id="66" dur="500"/>
                                        <p:tgtEl>
                                          <p:spTgt spid="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500"/>
                                        <p:tgtEl>
                                          <p:spTgt spid="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fade">
                                      <p:cBhvr>
                                        <p:cTn id="72" dur="500"/>
                                        <p:tgtEl>
                                          <p:spTgt spid="9"/>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7">
                                            <p:txEl>
                                              <p:pRg st="8" end="8"/>
                                            </p:txEl>
                                          </p:spTgt>
                                        </p:tgtEl>
                                        <p:attrNameLst>
                                          <p:attrName>style.visibility</p:attrName>
                                        </p:attrNameLst>
                                      </p:cBhvr>
                                      <p:to>
                                        <p:strVal val="visible"/>
                                      </p:to>
                                    </p:set>
                                  </p:childTnLst>
                                </p:cTn>
                              </p:par>
                            </p:childTnLst>
                          </p:cTn>
                        </p:par>
                        <p:par>
                          <p:cTn id="77" fill="hold">
                            <p:stCondLst>
                              <p:cond delay="0"/>
                            </p:stCondLst>
                            <p:childTnLst>
                              <p:par>
                                <p:cTn id="78" presetID="10" presetClass="entr" presetSubtype="0" fill="hold" grpId="0"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500"/>
                                        <p:tgtEl>
                                          <p:spTgt spid="11"/>
                                        </p:tgtEl>
                                      </p:cBhvr>
                                    </p:animEffect>
                                  </p:childTnLst>
                                </p:cTn>
                              </p:par>
                            </p:childTnLst>
                          </p:cTn>
                        </p:par>
                        <p:par>
                          <p:cTn id="81" fill="hold">
                            <p:stCondLst>
                              <p:cond delay="500"/>
                            </p:stCondLst>
                            <p:childTnLst>
                              <p:par>
                                <p:cTn id="82" presetID="10" presetClass="entr" presetSubtype="0" fill="hold" grpId="0" nodeType="after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500"/>
                                        <p:tgtEl>
                                          <p:spTgt spid="15"/>
                                        </p:tgtEl>
                                      </p:cBhvr>
                                    </p:animEffect>
                                  </p:childTnLst>
                                </p:cTn>
                              </p:par>
                            </p:childTnLst>
                          </p:cTn>
                        </p:par>
                        <p:par>
                          <p:cTn id="85" fill="hold">
                            <p:stCondLst>
                              <p:cond delay="1000"/>
                            </p:stCondLst>
                            <p:childTnLst>
                              <p:par>
                                <p:cTn id="86" presetID="10" presetClass="entr" presetSubtype="0" fill="hold" grpId="0" nodeType="after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fade">
                                      <p:cBhvr>
                                        <p:cTn id="88" dur="500"/>
                                        <p:tgtEl>
                                          <p:spTgt spid="18"/>
                                        </p:tgtEl>
                                      </p:cBhvr>
                                    </p:animEffect>
                                  </p:childTnLst>
                                </p:cTn>
                              </p:par>
                            </p:childTnLst>
                          </p:cTn>
                        </p:par>
                        <p:par>
                          <p:cTn id="89" fill="hold">
                            <p:stCondLst>
                              <p:cond delay="1500"/>
                            </p:stCondLst>
                            <p:childTnLst>
                              <p:par>
                                <p:cTn id="90" presetID="10" presetClass="entr" presetSubtype="0"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fade">
                                      <p:cBhvr>
                                        <p:cTn id="92" dur="500"/>
                                        <p:tgtEl>
                                          <p:spTgt spid="19"/>
                                        </p:tgtEl>
                                      </p:cBhvr>
                                    </p:animEffect>
                                  </p:childTnLst>
                                </p:cTn>
                              </p:par>
                            </p:childTnLst>
                          </p:cTn>
                        </p:par>
                        <p:par>
                          <p:cTn id="93" fill="hold">
                            <p:stCondLst>
                              <p:cond delay="2000"/>
                            </p:stCondLst>
                            <p:childTnLst>
                              <p:par>
                                <p:cTn id="94" presetID="10" presetClass="entr" presetSubtype="0" fill="hold" grpId="0" nodeType="afterEffect">
                                  <p:stCondLst>
                                    <p:cond delay="0"/>
                                  </p:stCondLst>
                                  <p:childTnLst>
                                    <p:set>
                                      <p:cBhvr>
                                        <p:cTn id="95" dur="1" fill="hold">
                                          <p:stCondLst>
                                            <p:cond delay="0"/>
                                          </p:stCondLst>
                                        </p:cTn>
                                        <p:tgtEl>
                                          <p:spTgt spid="20"/>
                                        </p:tgtEl>
                                        <p:attrNameLst>
                                          <p:attrName>style.visibility</p:attrName>
                                        </p:attrNameLst>
                                      </p:cBhvr>
                                      <p:to>
                                        <p:strVal val="visible"/>
                                      </p:to>
                                    </p:set>
                                    <p:animEffect transition="in" filter="fade">
                                      <p:cBhvr>
                                        <p:cTn id="9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7" grpId="0" animBg="1"/>
      <p:bldP spid="9" grpId="0" animBg="1"/>
      <p:bldP spid="11" grpId="0" animBg="1"/>
      <p:bldP spid="15" grpId="0" animBg="1"/>
      <p:bldP spid="18" grpId="0" animBg="1"/>
      <p:bldP spid="19" grpId="0" animBg="1"/>
      <p:bldP spid="20" grpId="0" animBg="1"/>
      <p:bldP spid="16" grpId="0" animBg="1"/>
      <p:bldP spid="16"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descr="Diagram, map&#10;&#10;Description automatically generated">
            <a:extLst>
              <a:ext uri="{FF2B5EF4-FFF2-40B4-BE49-F238E27FC236}">
                <a16:creationId xmlns:a16="http://schemas.microsoft.com/office/drawing/2014/main" id="{A17219D2-E236-4124-AED8-4B7EF4724F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9387" y="600174"/>
            <a:ext cx="6180138" cy="6180138"/>
          </a:xfrm>
          <a:prstGeom prst="rect">
            <a:avLst/>
          </a:prstGeom>
          <a:noFill/>
        </p:spPr>
      </p:pic>
      <p:sp>
        <p:nvSpPr>
          <p:cNvPr id="2" name="Content Placeholder 1">
            <a:extLst>
              <a:ext uri="{FF2B5EF4-FFF2-40B4-BE49-F238E27FC236}">
                <a16:creationId xmlns:a16="http://schemas.microsoft.com/office/drawing/2014/main" id="{59668DEF-FF1A-4670-9939-A82FC9C03F51}"/>
              </a:ext>
            </a:extLst>
          </p:cNvPr>
          <p:cNvSpPr>
            <a:spLocks noGrp="1"/>
          </p:cNvSpPr>
          <p:nvPr>
            <p:ph idx="1"/>
          </p:nvPr>
        </p:nvSpPr>
        <p:spPr>
          <a:xfrm>
            <a:off x="650450" y="1945597"/>
            <a:ext cx="5172992" cy="4396435"/>
          </a:xfrm>
        </p:spPr>
        <p:txBody>
          <a:bodyPr/>
          <a:lstStyle/>
          <a:p>
            <a:pPr marL="285750" indent="-285750">
              <a:buFont typeface="Arial" panose="020B0604020202020204" pitchFamily="34" charset="0"/>
              <a:buChar char="•"/>
            </a:pPr>
            <a:r>
              <a:rPr lang="en-CA" dirty="0"/>
              <a:t>ALL AIRCRAFT INBOUND FROM W-N FOLLOW VFR ROUTE FROM BUFFALO OR WESTWOOD LAKE TO GRAVEL PIT</a:t>
            </a:r>
          </a:p>
          <a:p>
            <a:pPr marL="285750" indent="-285750">
              <a:buFont typeface="Arial" panose="020B0604020202020204" pitchFamily="34" charset="0"/>
              <a:buChar char="•"/>
            </a:pPr>
            <a:r>
              <a:rPr lang="en-CA" dirty="0"/>
              <a:t>THEN CROSS OVER MIDFIELD TO JOIN THE CIRCUIT INTO THE DOWNWIND</a:t>
            </a:r>
          </a:p>
          <a:p>
            <a:pPr marL="0" indent="0">
              <a:buNone/>
            </a:pPr>
            <a:endParaRPr lang="en-CA" dirty="0"/>
          </a:p>
          <a:p>
            <a:pPr marL="285750" indent="-285750">
              <a:buFont typeface="Arial" panose="020B0604020202020204" pitchFamily="34" charset="0"/>
              <a:buChar char="•"/>
            </a:pPr>
            <a:endParaRPr lang="en-CA" dirty="0"/>
          </a:p>
          <a:p>
            <a:pPr marL="0" indent="0">
              <a:buNone/>
            </a:pPr>
            <a:endParaRPr lang="en-CA" dirty="0"/>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endParaRPr lang="en-CA" dirty="0"/>
          </a:p>
        </p:txBody>
      </p:sp>
      <p:sp>
        <p:nvSpPr>
          <p:cNvPr id="3" name="Title 2">
            <a:extLst>
              <a:ext uri="{FF2B5EF4-FFF2-40B4-BE49-F238E27FC236}">
                <a16:creationId xmlns:a16="http://schemas.microsoft.com/office/drawing/2014/main" id="{1C69EDEF-3E16-4D5C-B965-4621D84947BF}"/>
              </a:ext>
            </a:extLst>
          </p:cNvPr>
          <p:cNvSpPr>
            <a:spLocks noGrp="1"/>
          </p:cNvSpPr>
          <p:nvPr>
            <p:ph type="title"/>
          </p:nvPr>
        </p:nvSpPr>
        <p:spPr>
          <a:xfrm>
            <a:off x="650450" y="874653"/>
            <a:ext cx="5172992" cy="503478"/>
          </a:xfrm>
        </p:spPr>
        <p:txBody>
          <a:bodyPr/>
          <a:lstStyle/>
          <a:p>
            <a:r>
              <a:rPr lang="en-US" sz="2500" dirty="0"/>
              <a:t>Nanaimo VTPC VFR Arrivals </a:t>
            </a:r>
            <a:r>
              <a:rPr lang="en-US" sz="2500" dirty="0" err="1"/>
              <a:t>rwy</a:t>
            </a:r>
            <a:r>
              <a:rPr lang="en-US" sz="2500" dirty="0"/>
              <a:t> 16</a:t>
            </a:r>
            <a:endParaRPr lang="en-CA" sz="2500" dirty="0"/>
          </a:p>
        </p:txBody>
      </p:sp>
      <p:cxnSp>
        <p:nvCxnSpPr>
          <p:cNvPr id="10" name="Straight Connector 9">
            <a:extLst>
              <a:ext uri="{FF2B5EF4-FFF2-40B4-BE49-F238E27FC236}">
                <a16:creationId xmlns:a16="http://schemas.microsoft.com/office/drawing/2014/main" id="{9BEF9AC5-4474-40D8-8336-E7FFF233F54A}"/>
              </a:ext>
            </a:extLst>
          </p:cNvPr>
          <p:cNvCxnSpPr/>
          <p:nvPr/>
        </p:nvCxnSpPr>
        <p:spPr>
          <a:xfrm>
            <a:off x="8604504" y="4846320"/>
            <a:ext cx="128016" cy="365760"/>
          </a:xfrm>
          <a:prstGeom prst="line">
            <a:avLst/>
          </a:prstGeom>
          <a:ln>
            <a:solidFill>
              <a:srgbClr val="FFFF00"/>
            </a:solidFill>
          </a:ln>
        </p:spPr>
        <p:style>
          <a:lnRef idx="2">
            <a:schemeClr val="accent5"/>
          </a:lnRef>
          <a:fillRef idx="0">
            <a:schemeClr val="accent5"/>
          </a:fillRef>
          <a:effectRef idx="1">
            <a:schemeClr val="accent5"/>
          </a:effectRef>
          <a:fontRef idx="minor">
            <a:schemeClr val="tx1"/>
          </a:fontRef>
        </p:style>
      </p:cxnSp>
      <p:cxnSp>
        <p:nvCxnSpPr>
          <p:cNvPr id="12" name="Straight Connector 11">
            <a:extLst>
              <a:ext uri="{FF2B5EF4-FFF2-40B4-BE49-F238E27FC236}">
                <a16:creationId xmlns:a16="http://schemas.microsoft.com/office/drawing/2014/main" id="{F435C398-25B4-4A6A-8BC3-7DF5BB6AA3C5}"/>
              </a:ext>
            </a:extLst>
          </p:cNvPr>
          <p:cNvCxnSpPr>
            <a:cxnSpLocks/>
          </p:cNvCxnSpPr>
          <p:nvPr/>
        </p:nvCxnSpPr>
        <p:spPr>
          <a:xfrm>
            <a:off x="8732520" y="5212080"/>
            <a:ext cx="266936" cy="155448"/>
          </a:xfrm>
          <a:prstGeom prst="line">
            <a:avLst/>
          </a:prstGeom>
          <a:ln>
            <a:solidFill>
              <a:srgbClr val="FFFF00"/>
            </a:solidFill>
          </a:ln>
        </p:spPr>
        <p:style>
          <a:lnRef idx="2">
            <a:schemeClr val="accent5"/>
          </a:lnRef>
          <a:fillRef idx="0">
            <a:schemeClr val="accent5"/>
          </a:fillRef>
          <a:effectRef idx="1">
            <a:schemeClr val="accent5"/>
          </a:effectRef>
          <a:fontRef idx="minor">
            <a:schemeClr val="tx1"/>
          </a:fontRef>
        </p:style>
      </p:cxnSp>
      <p:sp>
        <p:nvSpPr>
          <p:cNvPr id="13" name="Arc 12">
            <a:extLst>
              <a:ext uri="{FF2B5EF4-FFF2-40B4-BE49-F238E27FC236}">
                <a16:creationId xmlns:a16="http://schemas.microsoft.com/office/drawing/2014/main" id="{09C51701-0E14-4F09-91B9-21656CE43380}"/>
              </a:ext>
            </a:extLst>
          </p:cNvPr>
          <p:cNvSpPr/>
          <p:nvPr/>
        </p:nvSpPr>
        <p:spPr>
          <a:xfrm rot="7330732">
            <a:off x="8941316" y="5124539"/>
            <a:ext cx="213062" cy="308549"/>
          </a:xfrm>
          <a:prstGeom prst="arc">
            <a:avLst/>
          </a:prstGeom>
          <a:ln>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cxnSp>
        <p:nvCxnSpPr>
          <p:cNvPr id="14" name="Straight Connector 13">
            <a:extLst>
              <a:ext uri="{FF2B5EF4-FFF2-40B4-BE49-F238E27FC236}">
                <a16:creationId xmlns:a16="http://schemas.microsoft.com/office/drawing/2014/main" id="{A401A01C-94D7-4436-92EE-DDFE54997B20}"/>
              </a:ext>
            </a:extLst>
          </p:cNvPr>
          <p:cNvCxnSpPr/>
          <p:nvPr/>
        </p:nvCxnSpPr>
        <p:spPr>
          <a:xfrm flipV="1">
            <a:off x="9171432" y="4407408"/>
            <a:ext cx="0" cy="96012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15" name="Arc 14">
            <a:extLst>
              <a:ext uri="{FF2B5EF4-FFF2-40B4-BE49-F238E27FC236}">
                <a16:creationId xmlns:a16="http://schemas.microsoft.com/office/drawing/2014/main" id="{DDF14ED3-40FB-49D2-868F-B3E0157D7562}"/>
              </a:ext>
            </a:extLst>
          </p:cNvPr>
          <p:cNvSpPr/>
          <p:nvPr/>
        </p:nvSpPr>
        <p:spPr>
          <a:xfrm>
            <a:off x="8840214" y="4327624"/>
            <a:ext cx="331217" cy="162080"/>
          </a:xfrm>
          <a:prstGeom prst="arc">
            <a:avLst/>
          </a:prstGeom>
          <a:ln>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cxnSp>
        <p:nvCxnSpPr>
          <p:cNvPr id="16" name="Straight Connector 15">
            <a:extLst>
              <a:ext uri="{FF2B5EF4-FFF2-40B4-BE49-F238E27FC236}">
                <a16:creationId xmlns:a16="http://schemas.microsoft.com/office/drawing/2014/main" id="{1A09A994-12A8-42B9-9CD4-E1C4D2E35C81}"/>
              </a:ext>
            </a:extLst>
          </p:cNvPr>
          <p:cNvCxnSpPr/>
          <p:nvPr/>
        </p:nvCxnSpPr>
        <p:spPr>
          <a:xfrm flipH="1">
            <a:off x="8604504" y="4327624"/>
            <a:ext cx="394952"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5EE63405-DF63-4547-809E-A8B67DB65EAB}"/>
              </a:ext>
            </a:extLst>
          </p:cNvPr>
          <p:cNvCxnSpPr>
            <a:cxnSpLocks/>
          </p:cNvCxnSpPr>
          <p:nvPr/>
        </p:nvCxnSpPr>
        <p:spPr>
          <a:xfrm>
            <a:off x="7219950" y="3057525"/>
            <a:ext cx="671493" cy="1270099"/>
          </a:xfrm>
          <a:prstGeom prst="straightConnector1">
            <a:avLst/>
          </a:prstGeom>
          <a:ln w="38100">
            <a:solidFill>
              <a:srgbClr val="00B050"/>
            </a:solidFill>
            <a:tailEnd type="triangle"/>
          </a:ln>
        </p:spPr>
        <p:style>
          <a:lnRef idx="2">
            <a:schemeClr val="accent3"/>
          </a:lnRef>
          <a:fillRef idx="0">
            <a:schemeClr val="accent3"/>
          </a:fillRef>
          <a:effectRef idx="1">
            <a:schemeClr val="accent3"/>
          </a:effectRef>
          <a:fontRef idx="minor">
            <a:schemeClr val="tx1"/>
          </a:fontRef>
        </p:style>
      </p:cxnSp>
      <p:cxnSp>
        <p:nvCxnSpPr>
          <p:cNvPr id="17" name="Straight Arrow Connector 16">
            <a:extLst>
              <a:ext uri="{FF2B5EF4-FFF2-40B4-BE49-F238E27FC236}">
                <a16:creationId xmlns:a16="http://schemas.microsoft.com/office/drawing/2014/main" id="{12CA6B4B-A05E-4B44-94DD-63DC222D4547}"/>
              </a:ext>
            </a:extLst>
          </p:cNvPr>
          <p:cNvCxnSpPr>
            <a:cxnSpLocks/>
          </p:cNvCxnSpPr>
          <p:nvPr/>
        </p:nvCxnSpPr>
        <p:spPr>
          <a:xfrm>
            <a:off x="6553200" y="4327624"/>
            <a:ext cx="1338243" cy="162080"/>
          </a:xfrm>
          <a:prstGeom prst="straightConnector1">
            <a:avLst/>
          </a:prstGeom>
          <a:ln w="38100">
            <a:solidFill>
              <a:srgbClr val="00B050"/>
            </a:solidFill>
            <a:tailEnd type="triangle"/>
          </a:ln>
        </p:spPr>
        <p:style>
          <a:lnRef idx="2">
            <a:schemeClr val="accent3"/>
          </a:lnRef>
          <a:fillRef idx="0">
            <a:schemeClr val="accent3"/>
          </a:fillRef>
          <a:effectRef idx="1">
            <a:schemeClr val="accent3"/>
          </a:effectRef>
          <a:fontRef idx="minor">
            <a:schemeClr val="tx1"/>
          </a:fontRef>
        </p:style>
      </p:cxnSp>
      <p:cxnSp>
        <p:nvCxnSpPr>
          <p:cNvPr id="20" name="Straight Arrow Connector 19">
            <a:extLst>
              <a:ext uri="{FF2B5EF4-FFF2-40B4-BE49-F238E27FC236}">
                <a16:creationId xmlns:a16="http://schemas.microsoft.com/office/drawing/2014/main" id="{2BE658B6-268E-43C9-946B-EB9B334DD49D}"/>
              </a:ext>
            </a:extLst>
          </p:cNvPr>
          <p:cNvCxnSpPr>
            <a:cxnSpLocks/>
          </p:cNvCxnSpPr>
          <p:nvPr/>
        </p:nvCxnSpPr>
        <p:spPr>
          <a:xfrm>
            <a:off x="8140446" y="4562475"/>
            <a:ext cx="1030985" cy="198634"/>
          </a:xfrm>
          <a:prstGeom prst="straightConnector1">
            <a:avLst/>
          </a:prstGeom>
          <a:ln w="38100">
            <a:solidFill>
              <a:srgbClr val="00B050"/>
            </a:solidFill>
            <a:tailEnd type="triangle"/>
          </a:ln>
        </p:spPr>
        <p:style>
          <a:lnRef idx="2">
            <a:schemeClr val="accent3"/>
          </a:lnRef>
          <a:fillRef idx="0">
            <a:schemeClr val="accent3"/>
          </a:fillRef>
          <a:effectRef idx="1">
            <a:schemeClr val="accent3"/>
          </a:effectRef>
          <a:fontRef idx="minor">
            <a:schemeClr val="tx1"/>
          </a:fontRef>
        </p:style>
      </p:cxnSp>
      <p:sp>
        <p:nvSpPr>
          <p:cNvPr id="24" name="Hexagon 23">
            <a:extLst>
              <a:ext uri="{FF2B5EF4-FFF2-40B4-BE49-F238E27FC236}">
                <a16:creationId xmlns:a16="http://schemas.microsoft.com/office/drawing/2014/main" id="{3337514C-D3B5-4822-93B5-1C213DC09256}"/>
              </a:ext>
            </a:extLst>
          </p:cNvPr>
          <p:cNvSpPr/>
          <p:nvPr/>
        </p:nvSpPr>
        <p:spPr>
          <a:xfrm>
            <a:off x="7839076" y="4229099"/>
            <a:ext cx="342899" cy="323851"/>
          </a:xfrm>
          <a:prstGeom prst="hexagon">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cxnSp>
        <p:nvCxnSpPr>
          <p:cNvPr id="28" name="Straight Arrow Connector 27">
            <a:extLst>
              <a:ext uri="{FF2B5EF4-FFF2-40B4-BE49-F238E27FC236}">
                <a16:creationId xmlns:a16="http://schemas.microsoft.com/office/drawing/2014/main" id="{EDE990B2-325D-4C58-9D23-684078B01CF0}"/>
              </a:ext>
            </a:extLst>
          </p:cNvPr>
          <p:cNvCxnSpPr/>
          <p:nvPr/>
        </p:nvCxnSpPr>
        <p:spPr>
          <a:xfrm flipV="1">
            <a:off x="9171431" y="4407408"/>
            <a:ext cx="0" cy="353701"/>
          </a:xfrm>
          <a:prstGeom prst="straightConnector1">
            <a:avLst/>
          </a:prstGeom>
          <a:ln w="38100">
            <a:solidFill>
              <a:srgbClr val="00B05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8158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up)">
                                      <p:cBhvr>
                                        <p:cTn id="31" dur="2000"/>
                                        <p:tgtEl>
                                          <p:spTgt spid="6"/>
                                        </p:tgtEl>
                                      </p:cBhvr>
                                    </p:animEffect>
                                  </p:childTnLst>
                                </p:cTn>
                              </p:par>
                              <p:par>
                                <p:cTn id="32" presetID="22" presetClass="entr" presetSubtype="8"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left)">
                                      <p:cBhvr>
                                        <p:cTn id="34" dur="2000"/>
                                        <p:tgtEl>
                                          <p:spTgt spid="17"/>
                                        </p:tgtEl>
                                      </p:cBhvr>
                                    </p:animEffect>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
                                            <p:txEl>
                                              <p:pRg st="1" end="1"/>
                                            </p:txEl>
                                          </p:spTgt>
                                        </p:tgtEl>
                                        <p:attrNameLst>
                                          <p:attrName>style.visibility</p:attrName>
                                        </p:attrNameLst>
                                      </p:cBhvr>
                                      <p:to>
                                        <p:strVal val="visible"/>
                                      </p:to>
                                    </p:set>
                                  </p:childTnLst>
                                </p:cTn>
                              </p:par>
                            </p:childTnLst>
                          </p:cTn>
                        </p:par>
                        <p:par>
                          <p:cTn id="45" fill="hold">
                            <p:stCondLst>
                              <p:cond delay="0"/>
                            </p:stCondLst>
                            <p:childTnLst>
                              <p:par>
                                <p:cTn id="46" presetID="22" presetClass="entr" presetSubtype="1"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up)">
                                      <p:cBhvr>
                                        <p:cTn id="48" dur="2000"/>
                                        <p:tgtEl>
                                          <p:spTgt spid="20"/>
                                        </p:tgtEl>
                                      </p:cBhvr>
                                    </p:animEffect>
                                  </p:childTnLst>
                                </p:cTn>
                              </p:par>
                            </p:childTnLst>
                          </p:cTn>
                        </p:par>
                        <p:par>
                          <p:cTn id="49" fill="hold">
                            <p:stCondLst>
                              <p:cond delay="2000"/>
                            </p:stCondLst>
                            <p:childTnLst>
                              <p:par>
                                <p:cTn id="50" presetID="22" presetClass="entr" presetSubtype="4" fill="hold"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down)">
                                      <p:cBhvr>
                                        <p:cTn id="52"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descr="Diagram, map&#10;&#10;Description automatically generated">
            <a:extLst>
              <a:ext uri="{FF2B5EF4-FFF2-40B4-BE49-F238E27FC236}">
                <a16:creationId xmlns:a16="http://schemas.microsoft.com/office/drawing/2014/main" id="{A17219D2-E236-4124-AED8-4B7EF4724F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9387" y="600174"/>
            <a:ext cx="6180138" cy="6180138"/>
          </a:xfrm>
          <a:prstGeom prst="rect">
            <a:avLst/>
          </a:prstGeom>
          <a:noFill/>
        </p:spPr>
      </p:pic>
      <p:sp>
        <p:nvSpPr>
          <p:cNvPr id="2" name="Content Placeholder 1">
            <a:extLst>
              <a:ext uri="{FF2B5EF4-FFF2-40B4-BE49-F238E27FC236}">
                <a16:creationId xmlns:a16="http://schemas.microsoft.com/office/drawing/2014/main" id="{59668DEF-FF1A-4670-9939-A82FC9C03F51}"/>
              </a:ext>
            </a:extLst>
          </p:cNvPr>
          <p:cNvSpPr>
            <a:spLocks noGrp="1"/>
          </p:cNvSpPr>
          <p:nvPr>
            <p:ph idx="1"/>
          </p:nvPr>
        </p:nvSpPr>
        <p:spPr>
          <a:xfrm>
            <a:off x="650450" y="1945597"/>
            <a:ext cx="5172992" cy="4396435"/>
          </a:xfrm>
        </p:spPr>
        <p:txBody>
          <a:bodyPr/>
          <a:lstStyle/>
          <a:p>
            <a:pPr marL="285750" indent="-285750">
              <a:buFont typeface="Arial" panose="020B0604020202020204" pitchFamily="34" charset="0"/>
              <a:buChar char="•"/>
            </a:pPr>
            <a:r>
              <a:rPr lang="en-CA" dirty="0"/>
              <a:t>ALL AIRCRAFT INBOUND FROM NE-E USE GABRIOLA, VALDEZ OR PORLIER</a:t>
            </a:r>
          </a:p>
          <a:p>
            <a:pPr marL="285750" indent="-285750">
              <a:buFont typeface="Arial" panose="020B0604020202020204" pitchFamily="34" charset="0"/>
              <a:buChar char="•"/>
            </a:pPr>
            <a:r>
              <a:rPr lang="en-CA" dirty="0"/>
              <a:t>JOIN THE CIRCUIT MID DOWNWIND</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endParaRPr lang="en-CA" dirty="0"/>
          </a:p>
        </p:txBody>
      </p:sp>
      <p:sp>
        <p:nvSpPr>
          <p:cNvPr id="3" name="Title 2">
            <a:extLst>
              <a:ext uri="{FF2B5EF4-FFF2-40B4-BE49-F238E27FC236}">
                <a16:creationId xmlns:a16="http://schemas.microsoft.com/office/drawing/2014/main" id="{1C69EDEF-3E16-4D5C-B965-4621D84947BF}"/>
              </a:ext>
            </a:extLst>
          </p:cNvPr>
          <p:cNvSpPr>
            <a:spLocks noGrp="1"/>
          </p:cNvSpPr>
          <p:nvPr>
            <p:ph type="title"/>
          </p:nvPr>
        </p:nvSpPr>
        <p:spPr>
          <a:xfrm>
            <a:off x="650450" y="874653"/>
            <a:ext cx="5172992" cy="503478"/>
          </a:xfrm>
        </p:spPr>
        <p:txBody>
          <a:bodyPr/>
          <a:lstStyle/>
          <a:p>
            <a:r>
              <a:rPr lang="en-US" sz="2500" dirty="0"/>
              <a:t>Nanaimo VTPC VFR Arrivals </a:t>
            </a:r>
            <a:r>
              <a:rPr lang="en-US" sz="2500" dirty="0" err="1"/>
              <a:t>rwy</a:t>
            </a:r>
            <a:r>
              <a:rPr lang="en-US" sz="2500" dirty="0"/>
              <a:t> 16</a:t>
            </a:r>
            <a:endParaRPr lang="en-CA" sz="2500" dirty="0"/>
          </a:p>
        </p:txBody>
      </p:sp>
      <p:cxnSp>
        <p:nvCxnSpPr>
          <p:cNvPr id="9" name="Straight Connector 8">
            <a:extLst>
              <a:ext uri="{FF2B5EF4-FFF2-40B4-BE49-F238E27FC236}">
                <a16:creationId xmlns:a16="http://schemas.microsoft.com/office/drawing/2014/main" id="{3F5A1C4A-6CC9-443B-BE32-BAAB94292EE6}"/>
              </a:ext>
            </a:extLst>
          </p:cNvPr>
          <p:cNvCxnSpPr/>
          <p:nvPr/>
        </p:nvCxnSpPr>
        <p:spPr>
          <a:xfrm>
            <a:off x="8604504" y="4846320"/>
            <a:ext cx="128016" cy="365760"/>
          </a:xfrm>
          <a:prstGeom prst="line">
            <a:avLst/>
          </a:prstGeom>
          <a:ln>
            <a:solidFill>
              <a:srgbClr val="FFFF00"/>
            </a:solidFill>
          </a:ln>
        </p:spPr>
        <p:style>
          <a:lnRef idx="2">
            <a:schemeClr val="accent5"/>
          </a:lnRef>
          <a:fillRef idx="0">
            <a:schemeClr val="accent5"/>
          </a:fillRef>
          <a:effectRef idx="1">
            <a:schemeClr val="accent5"/>
          </a:effectRef>
          <a:fontRef idx="minor">
            <a:schemeClr val="tx1"/>
          </a:fontRef>
        </p:style>
      </p:cxnSp>
      <p:cxnSp>
        <p:nvCxnSpPr>
          <p:cNvPr id="10" name="Straight Connector 9">
            <a:extLst>
              <a:ext uri="{FF2B5EF4-FFF2-40B4-BE49-F238E27FC236}">
                <a16:creationId xmlns:a16="http://schemas.microsoft.com/office/drawing/2014/main" id="{BE134449-E5D5-4FDA-AAFC-938FCA880002}"/>
              </a:ext>
            </a:extLst>
          </p:cNvPr>
          <p:cNvCxnSpPr>
            <a:cxnSpLocks/>
          </p:cNvCxnSpPr>
          <p:nvPr/>
        </p:nvCxnSpPr>
        <p:spPr>
          <a:xfrm>
            <a:off x="8732520" y="5212080"/>
            <a:ext cx="266936" cy="155448"/>
          </a:xfrm>
          <a:prstGeom prst="line">
            <a:avLst/>
          </a:prstGeom>
          <a:ln>
            <a:solidFill>
              <a:srgbClr val="FFFF00"/>
            </a:solidFill>
          </a:ln>
        </p:spPr>
        <p:style>
          <a:lnRef idx="2">
            <a:schemeClr val="accent5"/>
          </a:lnRef>
          <a:fillRef idx="0">
            <a:schemeClr val="accent5"/>
          </a:fillRef>
          <a:effectRef idx="1">
            <a:schemeClr val="accent5"/>
          </a:effectRef>
          <a:fontRef idx="minor">
            <a:schemeClr val="tx1"/>
          </a:fontRef>
        </p:style>
      </p:cxnSp>
      <p:sp>
        <p:nvSpPr>
          <p:cNvPr id="12" name="Arc 11">
            <a:extLst>
              <a:ext uri="{FF2B5EF4-FFF2-40B4-BE49-F238E27FC236}">
                <a16:creationId xmlns:a16="http://schemas.microsoft.com/office/drawing/2014/main" id="{BB73557D-B62C-41F4-AF3C-1E2C71FD241F}"/>
              </a:ext>
            </a:extLst>
          </p:cNvPr>
          <p:cNvSpPr/>
          <p:nvPr/>
        </p:nvSpPr>
        <p:spPr>
          <a:xfrm rot="7330732">
            <a:off x="8941316" y="5124539"/>
            <a:ext cx="213062" cy="308549"/>
          </a:xfrm>
          <a:prstGeom prst="arc">
            <a:avLst/>
          </a:prstGeom>
          <a:ln>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cxnSp>
        <p:nvCxnSpPr>
          <p:cNvPr id="13" name="Straight Connector 12">
            <a:extLst>
              <a:ext uri="{FF2B5EF4-FFF2-40B4-BE49-F238E27FC236}">
                <a16:creationId xmlns:a16="http://schemas.microsoft.com/office/drawing/2014/main" id="{01FF6B83-6ADB-4FA9-BE44-B04CE9128623}"/>
              </a:ext>
            </a:extLst>
          </p:cNvPr>
          <p:cNvCxnSpPr/>
          <p:nvPr/>
        </p:nvCxnSpPr>
        <p:spPr>
          <a:xfrm flipV="1">
            <a:off x="9171432" y="4407408"/>
            <a:ext cx="0" cy="96012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14" name="Arc 13">
            <a:extLst>
              <a:ext uri="{FF2B5EF4-FFF2-40B4-BE49-F238E27FC236}">
                <a16:creationId xmlns:a16="http://schemas.microsoft.com/office/drawing/2014/main" id="{C28E4973-72E4-4C80-87C4-2FEE82E10AB9}"/>
              </a:ext>
            </a:extLst>
          </p:cNvPr>
          <p:cNvSpPr/>
          <p:nvPr/>
        </p:nvSpPr>
        <p:spPr>
          <a:xfrm>
            <a:off x="8840214" y="4327624"/>
            <a:ext cx="331217" cy="162080"/>
          </a:xfrm>
          <a:prstGeom prst="arc">
            <a:avLst/>
          </a:prstGeom>
          <a:ln>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cxnSp>
        <p:nvCxnSpPr>
          <p:cNvPr id="15" name="Straight Connector 14">
            <a:extLst>
              <a:ext uri="{FF2B5EF4-FFF2-40B4-BE49-F238E27FC236}">
                <a16:creationId xmlns:a16="http://schemas.microsoft.com/office/drawing/2014/main" id="{6941F84A-A464-4F50-9D65-1B05CD778863}"/>
              </a:ext>
            </a:extLst>
          </p:cNvPr>
          <p:cNvCxnSpPr/>
          <p:nvPr/>
        </p:nvCxnSpPr>
        <p:spPr>
          <a:xfrm flipH="1">
            <a:off x="8604504" y="4327624"/>
            <a:ext cx="394952"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BDC479AF-5EBE-4178-95AE-825FBA781163}"/>
              </a:ext>
            </a:extLst>
          </p:cNvPr>
          <p:cNvCxnSpPr>
            <a:cxnSpLocks/>
          </p:cNvCxnSpPr>
          <p:nvPr/>
        </p:nvCxnSpPr>
        <p:spPr>
          <a:xfrm flipH="1">
            <a:off x="9235158" y="3495675"/>
            <a:ext cx="1023268" cy="1266825"/>
          </a:xfrm>
          <a:prstGeom prst="straightConnector1">
            <a:avLst/>
          </a:prstGeom>
          <a:ln w="38100">
            <a:solidFill>
              <a:srgbClr val="00B050"/>
            </a:solidFill>
            <a:tailEnd type="triangle"/>
          </a:ln>
        </p:spPr>
        <p:style>
          <a:lnRef idx="2">
            <a:schemeClr val="accent3"/>
          </a:lnRef>
          <a:fillRef idx="0">
            <a:schemeClr val="accent3"/>
          </a:fillRef>
          <a:effectRef idx="1">
            <a:schemeClr val="accent3"/>
          </a:effectRef>
          <a:fontRef idx="minor">
            <a:schemeClr val="tx1"/>
          </a:fontRef>
        </p:style>
      </p:cxnSp>
      <p:cxnSp>
        <p:nvCxnSpPr>
          <p:cNvPr id="17" name="Straight Arrow Connector 16">
            <a:extLst>
              <a:ext uri="{FF2B5EF4-FFF2-40B4-BE49-F238E27FC236}">
                <a16:creationId xmlns:a16="http://schemas.microsoft.com/office/drawing/2014/main" id="{8EB588F2-4DC5-435A-9115-5337E2C26F57}"/>
              </a:ext>
            </a:extLst>
          </p:cNvPr>
          <p:cNvCxnSpPr>
            <a:cxnSpLocks/>
          </p:cNvCxnSpPr>
          <p:nvPr/>
        </p:nvCxnSpPr>
        <p:spPr>
          <a:xfrm flipH="1">
            <a:off x="9171431" y="4301080"/>
            <a:ext cx="1563246" cy="545240"/>
          </a:xfrm>
          <a:prstGeom prst="straightConnector1">
            <a:avLst/>
          </a:prstGeom>
          <a:ln w="38100">
            <a:solidFill>
              <a:srgbClr val="00B050"/>
            </a:solidFill>
            <a:tailEnd type="triangle"/>
          </a:ln>
        </p:spPr>
        <p:style>
          <a:lnRef idx="2">
            <a:schemeClr val="accent3"/>
          </a:lnRef>
          <a:fillRef idx="0">
            <a:schemeClr val="accent3"/>
          </a:fillRef>
          <a:effectRef idx="1">
            <a:schemeClr val="accent3"/>
          </a:effectRef>
          <a:fontRef idx="minor">
            <a:schemeClr val="tx1"/>
          </a:fontRef>
        </p:style>
      </p:cxnSp>
      <p:cxnSp>
        <p:nvCxnSpPr>
          <p:cNvPr id="21" name="Straight Arrow Connector 20">
            <a:extLst>
              <a:ext uri="{FF2B5EF4-FFF2-40B4-BE49-F238E27FC236}">
                <a16:creationId xmlns:a16="http://schemas.microsoft.com/office/drawing/2014/main" id="{B2842B0C-AB8B-416D-947E-49013EAA38F6}"/>
              </a:ext>
            </a:extLst>
          </p:cNvPr>
          <p:cNvCxnSpPr>
            <a:cxnSpLocks/>
          </p:cNvCxnSpPr>
          <p:nvPr/>
        </p:nvCxnSpPr>
        <p:spPr>
          <a:xfrm flipH="1" flipV="1">
            <a:off x="9257378" y="4887468"/>
            <a:ext cx="2170260" cy="326326"/>
          </a:xfrm>
          <a:prstGeom prst="straightConnector1">
            <a:avLst/>
          </a:prstGeom>
          <a:ln w="38100">
            <a:solidFill>
              <a:srgbClr val="00B050"/>
            </a:solidFill>
            <a:tailEnd type="triangle"/>
          </a:ln>
        </p:spPr>
        <p:style>
          <a:lnRef idx="2">
            <a:schemeClr val="accent3"/>
          </a:lnRef>
          <a:fillRef idx="0">
            <a:schemeClr val="accent3"/>
          </a:fillRef>
          <a:effectRef idx="1">
            <a:schemeClr val="accent3"/>
          </a:effectRef>
          <a:fontRef idx="minor">
            <a:schemeClr val="tx1"/>
          </a:fontRef>
        </p:style>
      </p:cxnSp>
      <p:sp>
        <p:nvSpPr>
          <p:cNvPr id="27" name="Hexagon 26">
            <a:extLst>
              <a:ext uri="{FF2B5EF4-FFF2-40B4-BE49-F238E27FC236}">
                <a16:creationId xmlns:a16="http://schemas.microsoft.com/office/drawing/2014/main" id="{BA482612-1B70-489E-81DB-F0D62FD70908}"/>
              </a:ext>
            </a:extLst>
          </p:cNvPr>
          <p:cNvSpPr/>
          <p:nvPr/>
        </p:nvSpPr>
        <p:spPr>
          <a:xfrm>
            <a:off x="10191750" y="3171824"/>
            <a:ext cx="371476" cy="323851"/>
          </a:xfrm>
          <a:prstGeom prst="hexagon">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8" name="Hexagon 27">
            <a:extLst>
              <a:ext uri="{FF2B5EF4-FFF2-40B4-BE49-F238E27FC236}">
                <a16:creationId xmlns:a16="http://schemas.microsoft.com/office/drawing/2014/main" id="{987C588E-1EDF-4FB9-8058-5703B8599B55}"/>
              </a:ext>
            </a:extLst>
          </p:cNvPr>
          <p:cNvSpPr/>
          <p:nvPr/>
        </p:nvSpPr>
        <p:spPr>
          <a:xfrm>
            <a:off x="10701339" y="4058030"/>
            <a:ext cx="371476" cy="323851"/>
          </a:xfrm>
          <a:prstGeom prst="hexagon">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9" name="Hexagon 28">
            <a:extLst>
              <a:ext uri="{FF2B5EF4-FFF2-40B4-BE49-F238E27FC236}">
                <a16:creationId xmlns:a16="http://schemas.microsoft.com/office/drawing/2014/main" id="{10A211E8-52BB-4DAD-962C-2216C6586B20}"/>
              </a:ext>
            </a:extLst>
          </p:cNvPr>
          <p:cNvSpPr/>
          <p:nvPr/>
        </p:nvSpPr>
        <p:spPr>
          <a:xfrm>
            <a:off x="11447967" y="5043677"/>
            <a:ext cx="374622" cy="323851"/>
          </a:xfrm>
          <a:prstGeom prst="hexagon">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220922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childTnLst>
                                </p:cTn>
                              </p:par>
                            </p:childTnLst>
                          </p:cTn>
                        </p:par>
                        <p:par>
                          <p:cTn id="27" fill="hold">
                            <p:stCondLst>
                              <p:cond delay="0"/>
                            </p:stCondLst>
                            <p:childTnLst>
                              <p:par>
                                <p:cTn id="28" presetID="53" presetClass="entr" presetSubtype="16"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p:cTn id="30" dur="500" fill="hold"/>
                                        <p:tgtEl>
                                          <p:spTgt spid="27"/>
                                        </p:tgtEl>
                                        <p:attrNameLst>
                                          <p:attrName>ppt_w</p:attrName>
                                        </p:attrNameLst>
                                      </p:cBhvr>
                                      <p:tavLst>
                                        <p:tav tm="0">
                                          <p:val>
                                            <p:fltVal val="0"/>
                                          </p:val>
                                        </p:tav>
                                        <p:tav tm="100000">
                                          <p:val>
                                            <p:strVal val="#ppt_w"/>
                                          </p:val>
                                        </p:tav>
                                      </p:tavLst>
                                    </p:anim>
                                    <p:anim calcmode="lin" valueType="num">
                                      <p:cBhvr>
                                        <p:cTn id="31" dur="500" fill="hold"/>
                                        <p:tgtEl>
                                          <p:spTgt spid="27"/>
                                        </p:tgtEl>
                                        <p:attrNameLst>
                                          <p:attrName>ppt_h</p:attrName>
                                        </p:attrNameLst>
                                      </p:cBhvr>
                                      <p:tavLst>
                                        <p:tav tm="0">
                                          <p:val>
                                            <p:fltVal val="0"/>
                                          </p:val>
                                        </p:tav>
                                        <p:tav tm="100000">
                                          <p:val>
                                            <p:strVal val="#ppt_h"/>
                                          </p:val>
                                        </p:tav>
                                      </p:tavLst>
                                    </p:anim>
                                    <p:animEffect transition="in" filter="fade">
                                      <p:cBhvr>
                                        <p:cTn id="32" dur="500"/>
                                        <p:tgtEl>
                                          <p:spTgt spid="2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p:cTn id="35" dur="500" fill="hold"/>
                                        <p:tgtEl>
                                          <p:spTgt spid="28"/>
                                        </p:tgtEl>
                                        <p:attrNameLst>
                                          <p:attrName>ppt_w</p:attrName>
                                        </p:attrNameLst>
                                      </p:cBhvr>
                                      <p:tavLst>
                                        <p:tav tm="0">
                                          <p:val>
                                            <p:fltVal val="0"/>
                                          </p:val>
                                        </p:tav>
                                        <p:tav tm="100000">
                                          <p:val>
                                            <p:strVal val="#ppt_w"/>
                                          </p:val>
                                        </p:tav>
                                      </p:tavLst>
                                    </p:anim>
                                    <p:anim calcmode="lin" valueType="num">
                                      <p:cBhvr>
                                        <p:cTn id="36" dur="500" fill="hold"/>
                                        <p:tgtEl>
                                          <p:spTgt spid="28"/>
                                        </p:tgtEl>
                                        <p:attrNameLst>
                                          <p:attrName>ppt_h</p:attrName>
                                        </p:attrNameLst>
                                      </p:cBhvr>
                                      <p:tavLst>
                                        <p:tav tm="0">
                                          <p:val>
                                            <p:fltVal val="0"/>
                                          </p:val>
                                        </p:tav>
                                        <p:tav tm="100000">
                                          <p:val>
                                            <p:strVal val="#ppt_h"/>
                                          </p:val>
                                        </p:tav>
                                      </p:tavLst>
                                    </p:anim>
                                    <p:animEffect transition="in" filter="fade">
                                      <p:cBhvr>
                                        <p:cTn id="37" dur="500"/>
                                        <p:tgtEl>
                                          <p:spTgt spid="28"/>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Effect transition="in" filter="fade">
                                      <p:cBhvr>
                                        <p:cTn id="42" dur="500"/>
                                        <p:tgtEl>
                                          <p:spTgt spid="29"/>
                                        </p:tgtEl>
                                      </p:cBhvr>
                                    </p:animEffect>
                                  </p:childTnLst>
                                </p:cTn>
                              </p:par>
                            </p:childTnLst>
                          </p:cTn>
                        </p:par>
                        <p:par>
                          <p:cTn id="43" fill="hold">
                            <p:stCondLst>
                              <p:cond delay="500"/>
                            </p:stCondLst>
                            <p:childTnLst>
                              <p:par>
                                <p:cTn id="44" presetID="26" presetClass="emph" presetSubtype="0" fill="hold" grpId="1" nodeType="afterEffect">
                                  <p:stCondLst>
                                    <p:cond delay="0"/>
                                  </p:stCondLst>
                                  <p:childTnLst>
                                    <p:animEffect transition="out" filter="fade">
                                      <p:cBhvr>
                                        <p:cTn id="45" dur="500" tmFilter="0, 0; .2, .5; .8, .5; 1, 0"/>
                                        <p:tgtEl>
                                          <p:spTgt spid="27"/>
                                        </p:tgtEl>
                                      </p:cBhvr>
                                    </p:animEffect>
                                    <p:animScale>
                                      <p:cBhvr>
                                        <p:cTn id="46" dur="250" autoRev="1" fill="hold"/>
                                        <p:tgtEl>
                                          <p:spTgt spid="27"/>
                                        </p:tgtEl>
                                      </p:cBhvr>
                                      <p:by x="105000" y="105000"/>
                                    </p:animScale>
                                  </p:childTnLst>
                                </p:cTn>
                              </p:par>
                              <p:par>
                                <p:cTn id="47" presetID="26" presetClass="emph" presetSubtype="0" fill="hold" grpId="1" nodeType="withEffect">
                                  <p:stCondLst>
                                    <p:cond delay="0"/>
                                  </p:stCondLst>
                                  <p:childTnLst>
                                    <p:animEffect transition="out" filter="fade">
                                      <p:cBhvr>
                                        <p:cTn id="48" dur="500" tmFilter="0, 0; .2, .5; .8, .5; 1, 0"/>
                                        <p:tgtEl>
                                          <p:spTgt spid="28"/>
                                        </p:tgtEl>
                                      </p:cBhvr>
                                    </p:animEffect>
                                    <p:animScale>
                                      <p:cBhvr>
                                        <p:cTn id="49" dur="250" autoRev="1" fill="hold"/>
                                        <p:tgtEl>
                                          <p:spTgt spid="28"/>
                                        </p:tgtEl>
                                      </p:cBhvr>
                                      <p:by x="105000" y="105000"/>
                                    </p:animScale>
                                  </p:childTnLst>
                                </p:cTn>
                              </p:par>
                              <p:par>
                                <p:cTn id="50" presetID="26" presetClass="emph" presetSubtype="0" fill="hold" grpId="1" nodeType="withEffect">
                                  <p:stCondLst>
                                    <p:cond delay="0"/>
                                  </p:stCondLst>
                                  <p:childTnLst>
                                    <p:animEffect transition="out" filter="fade">
                                      <p:cBhvr>
                                        <p:cTn id="51" dur="500" tmFilter="0, 0; .2, .5; .8, .5; 1, 0"/>
                                        <p:tgtEl>
                                          <p:spTgt spid="29"/>
                                        </p:tgtEl>
                                      </p:cBhvr>
                                    </p:animEffect>
                                    <p:animScale>
                                      <p:cBhvr>
                                        <p:cTn id="52" dur="250" autoRev="1" fill="hold"/>
                                        <p:tgtEl>
                                          <p:spTgt spid="29"/>
                                        </p:tgtEl>
                                      </p:cBhvr>
                                      <p:by x="105000" y="105000"/>
                                    </p:animScale>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right)">
                                      <p:cBhvr>
                                        <p:cTn id="61" dur="2000"/>
                                        <p:tgtEl>
                                          <p:spTgt spid="16"/>
                                        </p:tgtEl>
                                      </p:cBhvr>
                                    </p:animEffect>
                                  </p:childTnLst>
                                </p:cTn>
                              </p:par>
                              <p:par>
                                <p:cTn id="62" presetID="22" presetClass="entr" presetSubtype="1" fill="hold"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2000"/>
                                        <p:tgtEl>
                                          <p:spTgt spid="17"/>
                                        </p:tgtEl>
                                      </p:cBhvr>
                                    </p:animEffect>
                                  </p:childTnLst>
                                </p:cTn>
                              </p:par>
                              <p:par>
                                <p:cTn id="65" presetID="22" presetClass="entr" presetSubtype="2" fill="hold"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right)">
                                      <p:cBhvr>
                                        <p:cTn id="6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27" grpId="0" animBg="1"/>
      <p:bldP spid="27" grpId="1" animBg="1"/>
      <p:bldP spid="28" grpId="0" animBg="1"/>
      <p:bldP spid="28" grpId="1" animBg="1"/>
      <p:bldP spid="29" grpId="0" animBg="1"/>
      <p:bldP spid="29"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descr="Diagram, map&#10;&#10;Description automatically generated">
            <a:extLst>
              <a:ext uri="{FF2B5EF4-FFF2-40B4-BE49-F238E27FC236}">
                <a16:creationId xmlns:a16="http://schemas.microsoft.com/office/drawing/2014/main" id="{A17219D2-E236-4124-AED8-4B7EF4724F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9387" y="600174"/>
            <a:ext cx="6180138" cy="6180138"/>
          </a:xfrm>
          <a:prstGeom prst="rect">
            <a:avLst/>
          </a:prstGeom>
          <a:noFill/>
        </p:spPr>
      </p:pic>
      <p:sp>
        <p:nvSpPr>
          <p:cNvPr id="2" name="Content Placeholder 1">
            <a:extLst>
              <a:ext uri="{FF2B5EF4-FFF2-40B4-BE49-F238E27FC236}">
                <a16:creationId xmlns:a16="http://schemas.microsoft.com/office/drawing/2014/main" id="{59668DEF-FF1A-4670-9939-A82FC9C03F51}"/>
              </a:ext>
            </a:extLst>
          </p:cNvPr>
          <p:cNvSpPr>
            <a:spLocks noGrp="1"/>
          </p:cNvSpPr>
          <p:nvPr>
            <p:ph idx="1"/>
          </p:nvPr>
        </p:nvSpPr>
        <p:spPr>
          <a:xfrm>
            <a:off x="650450" y="1945597"/>
            <a:ext cx="5172992" cy="4396435"/>
          </a:xfrm>
        </p:spPr>
        <p:txBody>
          <a:bodyPr/>
          <a:lstStyle/>
          <a:p>
            <a:pPr marL="285750" indent="-285750">
              <a:buFont typeface="Arial" panose="020B0604020202020204" pitchFamily="34" charset="0"/>
              <a:buChar char="•"/>
            </a:pPr>
            <a:r>
              <a:rPr lang="en-CA" dirty="0"/>
              <a:t>ALL AIRCRAFT INBOUND FROM SE-S FLY OVER YELLOW POINT TO JOIN THE CIRCUIT INTO MID DOWNWIND</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endParaRPr lang="en-CA" dirty="0"/>
          </a:p>
        </p:txBody>
      </p:sp>
      <p:sp>
        <p:nvSpPr>
          <p:cNvPr id="3" name="Title 2">
            <a:extLst>
              <a:ext uri="{FF2B5EF4-FFF2-40B4-BE49-F238E27FC236}">
                <a16:creationId xmlns:a16="http://schemas.microsoft.com/office/drawing/2014/main" id="{1C69EDEF-3E16-4D5C-B965-4621D84947BF}"/>
              </a:ext>
            </a:extLst>
          </p:cNvPr>
          <p:cNvSpPr>
            <a:spLocks noGrp="1"/>
          </p:cNvSpPr>
          <p:nvPr>
            <p:ph type="title"/>
          </p:nvPr>
        </p:nvSpPr>
        <p:spPr>
          <a:xfrm>
            <a:off x="650450" y="874653"/>
            <a:ext cx="5172992" cy="503478"/>
          </a:xfrm>
        </p:spPr>
        <p:txBody>
          <a:bodyPr/>
          <a:lstStyle/>
          <a:p>
            <a:r>
              <a:rPr lang="en-US" sz="2500" dirty="0"/>
              <a:t>Nanaimo VTPC VFR Arrivals </a:t>
            </a:r>
            <a:r>
              <a:rPr lang="en-US" sz="2500" dirty="0" err="1"/>
              <a:t>rwy</a:t>
            </a:r>
            <a:r>
              <a:rPr lang="en-US" sz="2500" dirty="0"/>
              <a:t> 16</a:t>
            </a:r>
            <a:endParaRPr lang="en-CA" sz="2500" dirty="0"/>
          </a:p>
        </p:txBody>
      </p:sp>
      <p:cxnSp>
        <p:nvCxnSpPr>
          <p:cNvPr id="9" name="Straight Connector 8">
            <a:extLst>
              <a:ext uri="{FF2B5EF4-FFF2-40B4-BE49-F238E27FC236}">
                <a16:creationId xmlns:a16="http://schemas.microsoft.com/office/drawing/2014/main" id="{3F5A1C4A-6CC9-443B-BE32-BAAB94292EE6}"/>
              </a:ext>
            </a:extLst>
          </p:cNvPr>
          <p:cNvCxnSpPr/>
          <p:nvPr/>
        </p:nvCxnSpPr>
        <p:spPr>
          <a:xfrm>
            <a:off x="8604504" y="4846320"/>
            <a:ext cx="128016" cy="365760"/>
          </a:xfrm>
          <a:prstGeom prst="line">
            <a:avLst/>
          </a:prstGeom>
          <a:ln>
            <a:solidFill>
              <a:srgbClr val="FFFF00"/>
            </a:solidFill>
          </a:ln>
        </p:spPr>
        <p:style>
          <a:lnRef idx="2">
            <a:schemeClr val="accent5"/>
          </a:lnRef>
          <a:fillRef idx="0">
            <a:schemeClr val="accent5"/>
          </a:fillRef>
          <a:effectRef idx="1">
            <a:schemeClr val="accent5"/>
          </a:effectRef>
          <a:fontRef idx="minor">
            <a:schemeClr val="tx1"/>
          </a:fontRef>
        </p:style>
      </p:cxnSp>
      <p:cxnSp>
        <p:nvCxnSpPr>
          <p:cNvPr id="10" name="Straight Connector 9">
            <a:extLst>
              <a:ext uri="{FF2B5EF4-FFF2-40B4-BE49-F238E27FC236}">
                <a16:creationId xmlns:a16="http://schemas.microsoft.com/office/drawing/2014/main" id="{BE134449-E5D5-4FDA-AAFC-938FCA880002}"/>
              </a:ext>
            </a:extLst>
          </p:cNvPr>
          <p:cNvCxnSpPr>
            <a:cxnSpLocks/>
          </p:cNvCxnSpPr>
          <p:nvPr/>
        </p:nvCxnSpPr>
        <p:spPr>
          <a:xfrm>
            <a:off x="8732520" y="5212080"/>
            <a:ext cx="266936" cy="155448"/>
          </a:xfrm>
          <a:prstGeom prst="line">
            <a:avLst/>
          </a:prstGeom>
          <a:ln>
            <a:solidFill>
              <a:srgbClr val="FFFF00"/>
            </a:solidFill>
          </a:ln>
        </p:spPr>
        <p:style>
          <a:lnRef idx="2">
            <a:schemeClr val="accent5"/>
          </a:lnRef>
          <a:fillRef idx="0">
            <a:schemeClr val="accent5"/>
          </a:fillRef>
          <a:effectRef idx="1">
            <a:schemeClr val="accent5"/>
          </a:effectRef>
          <a:fontRef idx="minor">
            <a:schemeClr val="tx1"/>
          </a:fontRef>
        </p:style>
      </p:cxnSp>
      <p:sp>
        <p:nvSpPr>
          <p:cNvPr id="12" name="Arc 11">
            <a:extLst>
              <a:ext uri="{FF2B5EF4-FFF2-40B4-BE49-F238E27FC236}">
                <a16:creationId xmlns:a16="http://schemas.microsoft.com/office/drawing/2014/main" id="{BB73557D-B62C-41F4-AF3C-1E2C71FD241F}"/>
              </a:ext>
            </a:extLst>
          </p:cNvPr>
          <p:cNvSpPr/>
          <p:nvPr/>
        </p:nvSpPr>
        <p:spPr>
          <a:xfrm rot="7330732">
            <a:off x="8941316" y="5124539"/>
            <a:ext cx="213062" cy="308549"/>
          </a:xfrm>
          <a:prstGeom prst="arc">
            <a:avLst/>
          </a:prstGeom>
          <a:ln>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cxnSp>
        <p:nvCxnSpPr>
          <p:cNvPr id="13" name="Straight Connector 12">
            <a:extLst>
              <a:ext uri="{FF2B5EF4-FFF2-40B4-BE49-F238E27FC236}">
                <a16:creationId xmlns:a16="http://schemas.microsoft.com/office/drawing/2014/main" id="{01FF6B83-6ADB-4FA9-BE44-B04CE9128623}"/>
              </a:ext>
            </a:extLst>
          </p:cNvPr>
          <p:cNvCxnSpPr/>
          <p:nvPr/>
        </p:nvCxnSpPr>
        <p:spPr>
          <a:xfrm flipV="1">
            <a:off x="9171432" y="4407408"/>
            <a:ext cx="0" cy="96012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14" name="Arc 13">
            <a:extLst>
              <a:ext uri="{FF2B5EF4-FFF2-40B4-BE49-F238E27FC236}">
                <a16:creationId xmlns:a16="http://schemas.microsoft.com/office/drawing/2014/main" id="{C28E4973-72E4-4C80-87C4-2FEE82E10AB9}"/>
              </a:ext>
            </a:extLst>
          </p:cNvPr>
          <p:cNvSpPr/>
          <p:nvPr/>
        </p:nvSpPr>
        <p:spPr>
          <a:xfrm>
            <a:off x="8840214" y="4327624"/>
            <a:ext cx="331217" cy="162080"/>
          </a:xfrm>
          <a:prstGeom prst="arc">
            <a:avLst/>
          </a:prstGeom>
          <a:ln>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cxnSp>
        <p:nvCxnSpPr>
          <p:cNvPr id="15" name="Straight Connector 14">
            <a:extLst>
              <a:ext uri="{FF2B5EF4-FFF2-40B4-BE49-F238E27FC236}">
                <a16:creationId xmlns:a16="http://schemas.microsoft.com/office/drawing/2014/main" id="{6941F84A-A464-4F50-9D65-1B05CD778863}"/>
              </a:ext>
            </a:extLst>
          </p:cNvPr>
          <p:cNvCxnSpPr/>
          <p:nvPr/>
        </p:nvCxnSpPr>
        <p:spPr>
          <a:xfrm flipH="1">
            <a:off x="8604504" y="4327624"/>
            <a:ext cx="394952"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99BAAFB8-44DD-4B7E-9227-E0567E566B1A}"/>
              </a:ext>
            </a:extLst>
          </p:cNvPr>
          <p:cNvCxnSpPr>
            <a:cxnSpLocks/>
          </p:cNvCxnSpPr>
          <p:nvPr/>
        </p:nvCxnSpPr>
        <p:spPr>
          <a:xfrm flipH="1" flipV="1">
            <a:off x="10022889" y="4980373"/>
            <a:ext cx="372863" cy="1799939"/>
          </a:xfrm>
          <a:prstGeom prst="straightConnector1">
            <a:avLst/>
          </a:prstGeom>
          <a:ln w="38100">
            <a:solidFill>
              <a:srgbClr val="00B050"/>
            </a:solidFill>
            <a:tailEnd type="triangle"/>
          </a:ln>
        </p:spPr>
        <p:style>
          <a:lnRef idx="2">
            <a:schemeClr val="accent3"/>
          </a:lnRef>
          <a:fillRef idx="0">
            <a:schemeClr val="accent3"/>
          </a:fillRef>
          <a:effectRef idx="1">
            <a:schemeClr val="accent3"/>
          </a:effectRef>
          <a:fontRef idx="minor">
            <a:schemeClr val="tx1"/>
          </a:fontRef>
        </p:style>
      </p:cxnSp>
      <p:cxnSp>
        <p:nvCxnSpPr>
          <p:cNvPr id="16" name="Straight Arrow Connector 15">
            <a:extLst>
              <a:ext uri="{FF2B5EF4-FFF2-40B4-BE49-F238E27FC236}">
                <a16:creationId xmlns:a16="http://schemas.microsoft.com/office/drawing/2014/main" id="{2FEA831D-349A-404D-BCD6-84BBC3FEA804}"/>
              </a:ext>
            </a:extLst>
          </p:cNvPr>
          <p:cNvCxnSpPr>
            <a:cxnSpLocks/>
          </p:cNvCxnSpPr>
          <p:nvPr/>
        </p:nvCxnSpPr>
        <p:spPr>
          <a:xfrm flipH="1" flipV="1">
            <a:off x="9235158" y="4767309"/>
            <a:ext cx="574668" cy="120159"/>
          </a:xfrm>
          <a:prstGeom prst="straightConnector1">
            <a:avLst/>
          </a:prstGeom>
          <a:ln w="38100">
            <a:solidFill>
              <a:srgbClr val="00B050"/>
            </a:solidFill>
            <a:tailEnd type="triangle"/>
          </a:ln>
        </p:spPr>
        <p:style>
          <a:lnRef idx="2">
            <a:schemeClr val="accent3"/>
          </a:lnRef>
          <a:fillRef idx="0">
            <a:schemeClr val="accent3"/>
          </a:fillRef>
          <a:effectRef idx="1">
            <a:schemeClr val="accent3"/>
          </a:effectRef>
          <a:fontRef idx="minor">
            <a:schemeClr val="tx1"/>
          </a:fontRef>
        </p:style>
      </p:cxnSp>
      <p:sp>
        <p:nvSpPr>
          <p:cNvPr id="17" name="Hexagon 16">
            <a:extLst>
              <a:ext uri="{FF2B5EF4-FFF2-40B4-BE49-F238E27FC236}">
                <a16:creationId xmlns:a16="http://schemas.microsoft.com/office/drawing/2014/main" id="{A2815582-3508-4335-915C-B1F02E72E302}"/>
              </a:ext>
            </a:extLst>
          </p:cNvPr>
          <p:cNvSpPr/>
          <p:nvPr/>
        </p:nvSpPr>
        <p:spPr>
          <a:xfrm>
            <a:off x="9792606" y="4656522"/>
            <a:ext cx="374622" cy="323851"/>
          </a:xfrm>
          <a:prstGeom prst="hexagon">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20721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right)">
                                      <p:cBhvr>
                                        <p:cTn id="27" dur="2000"/>
                                        <p:tgtEl>
                                          <p:spTgt spid="11"/>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childTnLst>
                                </p:cTn>
                              </p:par>
                              <p:par>
                                <p:cTn id="34" presetID="26" presetClass="emph" presetSubtype="0" fill="hold" grpId="1" nodeType="withEffect">
                                  <p:stCondLst>
                                    <p:cond delay="0"/>
                                  </p:stCondLst>
                                  <p:childTnLst>
                                    <p:animEffect transition="out" filter="fade">
                                      <p:cBhvr>
                                        <p:cTn id="35" dur="500" tmFilter="0, 0; .2, .5; .8, .5; 1, 0"/>
                                        <p:tgtEl>
                                          <p:spTgt spid="17"/>
                                        </p:tgtEl>
                                      </p:cBhvr>
                                    </p:animEffect>
                                    <p:animScale>
                                      <p:cBhvr>
                                        <p:cTn id="36" dur="250" autoRev="1" fill="hold"/>
                                        <p:tgtEl>
                                          <p:spTgt spid="17"/>
                                        </p:tgtEl>
                                      </p:cBhvr>
                                      <p:by x="105000" y="105000"/>
                                    </p:animScale>
                                  </p:childTnLst>
                                </p:cTn>
                              </p:par>
                            </p:childTnLst>
                          </p:cTn>
                        </p:par>
                        <p:par>
                          <p:cTn id="37" fill="hold">
                            <p:stCondLst>
                              <p:cond delay="2500"/>
                            </p:stCondLst>
                            <p:childTnLst>
                              <p:par>
                                <p:cTn id="38" presetID="22" presetClass="entr" presetSubtype="2"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right)">
                                      <p:cBhvr>
                                        <p:cTn id="4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7" grpId="0" animBg="1"/>
      <p:bldP spid="17"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descr="Diagram, map&#10;&#10;Description automatically generated">
            <a:extLst>
              <a:ext uri="{FF2B5EF4-FFF2-40B4-BE49-F238E27FC236}">
                <a16:creationId xmlns:a16="http://schemas.microsoft.com/office/drawing/2014/main" id="{A17219D2-E236-4124-AED8-4B7EF4724F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9387" y="600174"/>
            <a:ext cx="6180138" cy="6180138"/>
          </a:xfrm>
          <a:prstGeom prst="rect">
            <a:avLst/>
          </a:prstGeom>
          <a:noFill/>
        </p:spPr>
      </p:pic>
      <p:sp>
        <p:nvSpPr>
          <p:cNvPr id="2" name="Content Placeholder 1">
            <a:extLst>
              <a:ext uri="{FF2B5EF4-FFF2-40B4-BE49-F238E27FC236}">
                <a16:creationId xmlns:a16="http://schemas.microsoft.com/office/drawing/2014/main" id="{59668DEF-FF1A-4670-9939-A82FC9C03F51}"/>
              </a:ext>
            </a:extLst>
          </p:cNvPr>
          <p:cNvSpPr>
            <a:spLocks noGrp="1"/>
          </p:cNvSpPr>
          <p:nvPr>
            <p:ph idx="1"/>
          </p:nvPr>
        </p:nvSpPr>
        <p:spPr>
          <a:xfrm>
            <a:off x="650450" y="1945597"/>
            <a:ext cx="5172992" cy="4396435"/>
          </a:xfrm>
        </p:spPr>
        <p:txBody>
          <a:bodyPr/>
          <a:lstStyle/>
          <a:p>
            <a:pPr marL="285750" indent="-285750">
              <a:buFont typeface="Arial" panose="020B0604020202020204" pitchFamily="34" charset="0"/>
              <a:buChar char="•"/>
            </a:pPr>
            <a:r>
              <a:rPr lang="en-CA" dirty="0"/>
              <a:t>ALL AIRCRAFT INBOUND FROM W-N FOLLOW VFR ROUTE FROM BUFFALO OR WESTWOOD LAKE TO GRAVEL PIT</a:t>
            </a:r>
          </a:p>
          <a:p>
            <a:pPr marL="285750" indent="-285750">
              <a:buFont typeface="Arial" panose="020B0604020202020204" pitchFamily="34" charset="0"/>
              <a:buChar char="•"/>
            </a:pPr>
            <a:r>
              <a:rPr lang="en-CA" dirty="0"/>
              <a:t>THEN CROSS OVER MIDFIELD TO JOIN THE CIRCUIT INTO THE DOWNWIND</a:t>
            </a:r>
          </a:p>
          <a:p>
            <a:pPr marL="0" indent="0">
              <a:buNone/>
            </a:pPr>
            <a:endParaRPr lang="en-CA" dirty="0"/>
          </a:p>
          <a:p>
            <a:pPr marL="285750" indent="-285750">
              <a:buFont typeface="Arial" panose="020B0604020202020204" pitchFamily="34" charset="0"/>
              <a:buChar char="•"/>
            </a:pPr>
            <a:endParaRPr lang="en-CA" dirty="0"/>
          </a:p>
          <a:p>
            <a:pPr marL="0" indent="0">
              <a:buNone/>
            </a:pPr>
            <a:endParaRPr lang="en-CA" dirty="0"/>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endParaRPr lang="en-CA" dirty="0"/>
          </a:p>
        </p:txBody>
      </p:sp>
      <p:sp>
        <p:nvSpPr>
          <p:cNvPr id="3" name="Title 2">
            <a:extLst>
              <a:ext uri="{FF2B5EF4-FFF2-40B4-BE49-F238E27FC236}">
                <a16:creationId xmlns:a16="http://schemas.microsoft.com/office/drawing/2014/main" id="{1C69EDEF-3E16-4D5C-B965-4621D84947BF}"/>
              </a:ext>
            </a:extLst>
          </p:cNvPr>
          <p:cNvSpPr>
            <a:spLocks noGrp="1"/>
          </p:cNvSpPr>
          <p:nvPr>
            <p:ph type="title"/>
          </p:nvPr>
        </p:nvSpPr>
        <p:spPr>
          <a:xfrm>
            <a:off x="650450" y="874653"/>
            <a:ext cx="5172992" cy="503478"/>
          </a:xfrm>
        </p:spPr>
        <p:txBody>
          <a:bodyPr/>
          <a:lstStyle/>
          <a:p>
            <a:r>
              <a:rPr lang="en-US" sz="2500" dirty="0"/>
              <a:t>Nanaimo VTPC VFR Arrivals </a:t>
            </a:r>
            <a:r>
              <a:rPr lang="en-US" sz="2500" dirty="0" err="1"/>
              <a:t>rwy</a:t>
            </a:r>
            <a:r>
              <a:rPr lang="en-US" sz="2500" dirty="0"/>
              <a:t> 34</a:t>
            </a:r>
            <a:endParaRPr lang="en-CA" sz="2500" dirty="0"/>
          </a:p>
        </p:txBody>
      </p:sp>
      <p:cxnSp>
        <p:nvCxnSpPr>
          <p:cNvPr id="10" name="Straight Connector 9">
            <a:extLst>
              <a:ext uri="{FF2B5EF4-FFF2-40B4-BE49-F238E27FC236}">
                <a16:creationId xmlns:a16="http://schemas.microsoft.com/office/drawing/2014/main" id="{9BEF9AC5-4474-40D8-8336-E7FFF233F54A}"/>
              </a:ext>
            </a:extLst>
          </p:cNvPr>
          <p:cNvCxnSpPr/>
          <p:nvPr/>
        </p:nvCxnSpPr>
        <p:spPr>
          <a:xfrm>
            <a:off x="8604504" y="4846320"/>
            <a:ext cx="128016" cy="365760"/>
          </a:xfrm>
          <a:prstGeom prst="line">
            <a:avLst/>
          </a:prstGeom>
          <a:ln>
            <a:solidFill>
              <a:srgbClr val="FFFF00"/>
            </a:solidFill>
          </a:ln>
        </p:spPr>
        <p:style>
          <a:lnRef idx="2">
            <a:schemeClr val="accent5"/>
          </a:lnRef>
          <a:fillRef idx="0">
            <a:schemeClr val="accent5"/>
          </a:fillRef>
          <a:effectRef idx="1">
            <a:schemeClr val="accent5"/>
          </a:effectRef>
          <a:fontRef idx="minor">
            <a:schemeClr val="tx1"/>
          </a:fontRef>
        </p:style>
      </p:cxnSp>
      <p:cxnSp>
        <p:nvCxnSpPr>
          <p:cNvPr id="12" name="Straight Connector 11">
            <a:extLst>
              <a:ext uri="{FF2B5EF4-FFF2-40B4-BE49-F238E27FC236}">
                <a16:creationId xmlns:a16="http://schemas.microsoft.com/office/drawing/2014/main" id="{F435C398-25B4-4A6A-8BC3-7DF5BB6AA3C5}"/>
              </a:ext>
            </a:extLst>
          </p:cNvPr>
          <p:cNvCxnSpPr>
            <a:cxnSpLocks/>
          </p:cNvCxnSpPr>
          <p:nvPr/>
        </p:nvCxnSpPr>
        <p:spPr>
          <a:xfrm>
            <a:off x="8732520" y="5212080"/>
            <a:ext cx="266936" cy="155448"/>
          </a:xfrm>
          <a:prstGeom prst="line">
            <a:avLst/>
          </a:prstGeom>
          <a:ln>
            <a:solidFill>
              <a:srgbClr val="FFFF00"/>
            </a:solidFill>
          </a:ln>
        </p:spPr>
        <p:style>
          <a:lnRef idx="2">
            <a:schemeClr val="accent5"/>
          </a:lnRef>
          <a:fillRef idx="0">
            <a:schemeClr val="accent5"/>
          </a:fillRef>
          <a:effectRef idx="1">
            <a:schemeClr val="accent5"/>
          </a:effectRef>
          <a:fontRef idx="minor">
            <a:schemeClr val="tx1"/>
          </a:fontRef>
        </p:style>
      </p:cxnSp>
      <p:sp>
        <p:nvSpPr>
          <p:cNvPr id="13" name="Arc 12">
            <a:extLst>
              <a:ext uri="{FF2B5EF4-FFF2-40B4-BE49-F238E27FC236}">
                <a16:creationId xmlns:a16="http://schemas.microsoft.com/office/drawing/2014/main" id="{09C51701-0E14-4F09-91B9-21656CE43380}"/>
              </a:ext>
            </a:extLst>
          </p:cNvPr>
          <p:cNvSpPr/>
          <p:nvPr/>
        </p:nvSpPr>
        <p:spPr>
          <a:xfrm rot="7330732">
            <a:off x="8941316" y="5124539"/>
            <a:ext cx="213062" cy="308549"/>
          </a:xfrm>
          <a:prstGeom prst="arc">
            <a:avLst/>
          </a:prstGeom>
          <a:ln>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cxnSp>
        <p:nvCxnSpPr>
          <p:cNvPr id="14" name="Straight Connector 13">
            <a:extLst>
              <a:ext uri="{FF2B5EF4-FFF2-40B4-BE49-F238E27FC236}">
                <a16:creationId xmlns:a16="http://schemas.microsoft.com/office/drawing/2014/main" id="{A401A01C-94D7-4436-92EE-DDFE54997B20}"/>
              </a:ext>
            </a:extLst>
          </p:cNvPr>
          <p:cNvCxnSpPr/>
          <p:nvPr/>
        </p:nvCxnSpPr>
        <p:spPr>
          <a:xfrm flipV="1">
            <a:off x="9171432" y="4407408"/>
            <a:ext cx="0" cy="96012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15" name="Arc 14">
            <a:extLst>
              <a:ext uri="{FF2B5EF4-FFF2-40B4-BE49-F238E27FC236}">
                <a16:creationId xmlns:a16="http://schemas.microsoft.com/office/drawing/2014/main" id="{DDF14ED3-40FB-49D2-868F-B3E0157D7562}"/>
              </a:ext>
            </a:extLst>
          </p:cNvPr>
          <p:cNvSpPr/>
          <p:nvPr/>
        </p:nvSpPr>
        <p:spPr>
          <a:xfrm>
            <a:off x="8840214" y="4327624"/>
            <a:ext cx="331217" cy="162080"/>
          </a:xfrm>
          <a:prstGeom prst="arc">
            <a:avLst/>
          </a:prstGeom>
          <a:ln>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cxnSp>
        <p:nvCxnSpPr>
          <p:cNvPr id="16" name="Straight Connector 15">
            <a:extLst>
              <a:ext uri="{FF2B5EF4-FFF2-40B4-BE49-F238E27FC236}">
                <a16:creationId xmlns:a16="http://schemas.microsoft.com/office/drawing/2014/main" id="{1A09A994-12A8-42B9-9CD4-E1C4D2E35C81}"/>
              </a:ext>
            </a:extLst>
          </p:cNvPr>
          <p:cNvCxnSpPr/>
          <p:nvPr/>
        </p:nvCxnSpPr>
        <p:spPr>
          <a:xfrm flipH="1">
            <a:off x="8604504" y="4327624"/>
            <a:ext cx="394952"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5EE63405-DF63-4547-809E-A8B67DB65EAB}"/>
              </a:ext>
            </a:extLst>
          </p:cNvPr>
          <p:cNvCxnSpPr>
            <a:cxnSpLocks/>
          </p:cNvCxnSpPr>
          <p:nvPr/>
        </p:nvCxnSpPr>
        <p:spPr>
          <a:xfrm>
            <a:off x="7219950" y="3057525"/>
            <a:ext cx="671493" cy="1270099"/>
          </a:xfrm>
          <a:prstGeom prst="straightConnector1">
            <a:avLst/>
          </a:prstGeom>
          <a:ln w="38100">
            <a:solidFill>
              <a:srgbClr val="00B050"/>
            </a:solidFill>
            <a:tailEnd type="triangle"/>
          </a:ln>
        </p:spPr>
        <p:style>
          <a:lnRef idx="2">
            <a:schemeClr val="accent3"/>
          </a:lnRef>
          <a:fillRef idx="0">
            <a:schemeClr val="accent3"/>
          </a:fillRef>
          <a:effectRef idx="1">
            <a:schemeClr val="accent3"/>
          </a:effectRef>
          <a:fontRef idx="minor">
            <a:schemeClr val="tx1"/>
          </a:fontRef>
        </p:style>
      </p:cxnSp>
      <p:cxnSp>
        <p:nvCxnSpPr>
          <p:cNvPr id="17" name="Straight Arrow Connector 16">
            <a:extLst>
              <a:ext uri="{FF2B5EF4-FFF2-40B4-BE49-F238E27FC236}">
                <a16:creationId xmlns:a16="http://schemas.microsoft.com/office/drawing/2014/main" id="{12CA6B4B-A05E-4B44-94DD-63DC222D4547}"/>
              </a:ext>
            </a:extLst>
          </p:cNvPr>
          <p:cNvCxnSpPr>
            <a:cxnSpLocks/>
          </p:cNvCxnSpPr>
          <p:nvPr/>
        </p:nvCxnSpPr>
        <p:spPr>
          <a:xfrm>
            <a:off x="6553200" y="4327624"/>
            <a:ext cx="1338243" cy="162080"/>
          </a:xfrm>
          <a:prstGeom prst="straightConnector1">
            <a:avLst/>
          </a:prstGeom>
          <a:ln w="38100">
            <a:solidFill>
              <a:srgbClr val="00B050"/>
            </a:solidFill>
            <a:tailEnd type="triangle"/>
          </a:ln>
        </p:spPr>
        <p:style>
          <a:lnRef idx="2">
            <a:schemeClr val="accent3"/>
          </a:lnRef>
          <a:fillRef idx="0">
            <a:schemeClr val="accent3"/>
          </a:fillRef>
          <a:effectRef idx="1">
            <a:schemeClr val="accent3"/>
          </a:effectRef>
          <a:fontRef idx="minor">
            <a:schemeClr val="tx1"/>
          </a:fontRef>
        </p:style>
      </p:cxnSp>
      <p:cxnSp>
        <p:nvCxnSpPr>
          <p:cNvPr id="20" name="Straight Arrow Connector 19">
            <a:extLst>
              <a:ext uri="{FF2B5EF4-FFF2-40B4-BE49-F238E27FC236}">
                <a16:creationId xmlns:a16="http://schemas.microsoft.com/office/drawing/2014/main" id="{2BE658B6-268E-43C9-946B-EB9B334DD49D}"/>
              </a:ext>
            </a:extLst>
          </p:cNvPr>
          <p:cNvCxnSpPr>
            <a:cxnSpLocks/>
          </p:cNvCxnSpPr>
          <p:nvPr/>
        </p:nvCxnSpPr>
        <p:spPr>
          <a:xfrm>
            <a:off x="8140446" y="4562475"/>
            <a:ext cx="1030985" cy="198634"/>
          </a:xfrm>
          <a:prstGeom prst="straightConnector1">
            <a:avLst/>
          </a:prstGeom>
          <a:ln w="38100">
            <a:solidFill>
              <a:srgbClr val="00B050"/>
            </a:solidFill>
            <a:tailEnd type="triangle"/>
          </a:ln>
        </p:spPr>
        <p:style>
          <a:lnRef idx="2">
            <a:schemeClr val="accent3"/>
          </a:lnRef>
          <a:fillRef idx="0">
            <a:schemeClr val="accent3"/>
          </a:fillRef>
          <a:effectRef idx="1">
            <a:schemeClr val="accent3"/>
          </a:effectRef>
          <a:fontRef idx="minor">
            <a:schemeClr val="tx1"/>
          </a:fontRef>
        </p:style>
      </p:cxnSp>
      <p:sp>
        <p:nvSpPr>
          <p:cNvPr id="24" name="Hexagon 23">
            <a:extLst>
              <a:ext uri="{FF2B5EF4-FFF2-40B4-BE49-F238E27FC236}">
                <a16:creationId xmlns:a16="http://schemas.microsoft.com/office/drawing/2014/main" id="{3337514C-D3B5-4822-93B5-1C213DC09256}"/>
              </a:ext>
            </a:extLst>
          </p:cNvPr>
          <p:cNvSpPr/>
          <p:nvPr/>
        </p:nvSpPr>
        <p:spPr>
          <a:xfrm>
            <a:off x="7839076" y="4229099"/>
            <a:ext cx="342899" cy="323851"/>
          </a:xfrm>
          <a:prstGeom prst="hexagon">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cxnSp>
        <p:nvCxnSpPr>
          <p:cNvPr id="28" name="Straight Arrow Connector 27">
            <a:extLst>
              <a:ext uri="{FF2B5EF4-FFF2-40B4-BE49-F238E27FC236}">
                <a16:creationId xmlns:a16="http://schemas.microsoft.com/office/drawing/2014/main" id="{EDE990B2-325D-4C58-9D23-684078B01CF0}"/>
              </a:ext>
            </a:extLst>
          </p:cNvPr>
          <p:cNvCxnSpPr>
            <a:cxnSpLocks/>
          </p:cNvCxnSpPr>
          <p:nvPr/>
        </p:nvCxnSpPr>
        <p:spPr>
          <a:xfrm>
            <a:off x="9171431" y="4761110"/>
            <a:ext cx="0" cy="450970"/>
          </a:xfrm>
          <a:prstGeom prst="straightConnector1">
            <a:avLst/>
          </a:prstGeom>
          <a:ln w="38100">
            <a:solidFill>
              <a:srgbClr val="00B05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421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up)">
                                      <p:cBhvr>
                                        <p:cTn id="31" dur="2000"/>
                                        <p:tgtEl>
                                          <p:spTgt spid="6"/>
                                        </p:tgtEl>
                                      </p:cBhvr>
                                    </p:animEffect>
                                  </p:childTnLst>
                                </p:cTn>
                              </p:par>
                              <p:par>
                                <p:cTn id="32" presetID="22" presetClass="entr" presetSubtype="8"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left)">
                                      <p:cBhvr>
                                        <p:cTn id="34" dur="2000"/>
                                        <p:tgtEl>
                                          <p:spTgt spid="17"/>
                                        </p:tgtEl>
                                      </p:cBhvr>
                                    </p:animEffect>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2000"/>
                                        <p:tgtEl>
                                          <p:spTgt spid="20"/>
                                        </p:tgtEl>
                                      </p:cBhvr>
                                    </p:animEffect>
                                  </p:childTnLst>
                                </p:cTn>
                              </p:par>
                            </p:childTnLst>
                          </p:cTn>
                        </p:par>
                        <p:par>
                          <p:cTn id="50" fill="hold">
                            <p:stCondLst>
                              <p:cond delay="2000"/>
                            </p:stCondLst>
                            <p:childTnLst>
                              <p:par>
                                <p:cTn id="51" presetID="22" presetClass="entr" presetSubtype="1" fill="hold"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wipe(up)">
                                      <p:cBhvr>
                                        <p:cTn id="53"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descr="Diagram, map&#10;&#10;Description automatically generated">
            <a:extLst>
              <a:ext uri="{FF2B5EF4-FFF2-40B4-BE49-F238E27FC236}">
                <a16:creationId xmlns:a16="http://schemas.microsoft.com/office/drawing/2014/main" id="{A17219D2-E236-4124-AED8-4B7EF4724F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9387" y="600174"/>
            <a:ext cx="6180138" cy="6180138"/>
          </a:xfrm>
          <a:prstGeom prst="rect">
            <a:avLst/>
          </a:prstGeom>
          <a:noFill/>
        </p:spPr>
      </p:pic>
      <p:sp>
        <p:nvSpPr>
          <p:cNvPr id="2" name="Content Placeholder 1">
            <a:extLst>
              <a:ext uri="{FF2B5EF4-FFF2-40B4-BE49-F238E27FC236}">
                <a16:creationId xmlns:a16="http://schemas.microsoft.com/office/drawing/2014/main" id="{59668DEF-FF1A-4670-9939-A82FC9C03F51}"/>
              </a:ext>
            </a:extLst>
          </p:cNvPr>
          <p:cNvSpPr>
            <a:spLocks noGrp="1"/>
          </p:cNvSpPr>
          <p:nvPr>
            <p:ph idx="1"/>
          </p:nvPr>
        </p:nvSpPr>
        <p:spPr>
          <a:xfrm>
            <a:off x="650450" y="1945597"/>
            <a:ext cx="5172992" cy="4396435"/>
          </a:xfrm>
        </p:spPr>
        <p:txBody>
          <a:bodyPr/>
          <a:lstStyle/>
          <a:p>
            <a:pPr marL="285750" indent="-285750">
              <a:buFont typeface="Arial" panose="020B0604020202020204" pitchFamily="34" charset="0"/>
              <a:buChar char="•"/>
            </a:pPr>
            <a:r>
              <a:rPr lang="en-CA" dirty="0"/>
              <a:t>ALL AIRCRAFT INBOUND FROM NE-E USE GABRIOLA, VALDEZ OR PORLIER</a:t>
            </a:r>
          </a:p>
          <a:p>
            <a:pPr marL="285750" indent="-285750">
              <a:buFont typeface="Arial" panose="020B0604020202020204" pitchFamily="34" charset="0"/>
              <a:buChar char="•"/>
            </a:pPr>
            <a:r>
              <a:rPr lang="en-CA" dirty="0"/>
              <a:t>JOIN THE CIRCUIT MID DOWNWIND</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endParaRPr lang="en-CA" dirty="0"/>
          </a:p>
        </p:txBody>
      </p:sp>
      <p:sp>
        <p:nvSpPr>
          <p:cNvPr id="3" name="Title 2">
            <a:extLst>
              <a:ext uri="{FF2B5EF4-FFF2-40B4-BE49-F238E27FC236}">
                <a16:creationId xmlns:a16="http://schemas.microsoft.com/office/drawing/2014/main" id="{1C69EDEF-3E16-4D5C-B965-4621D84947BF}"/>
              </a:ext>
            </a:extLst>
          </p:cNvPr>
          <p:cNvSpPr>
            <a:spLocks noGrp="1"/>
          </p:cNvSpPr>
          <p:nvPr>
            <p:ph type="title"/>
          </p:nvPr>
        </p:nvSpPr>
        <p:spPr>
          <a:xfrm>
            <a:off x="650450" y="874653"/>
            <a:ext cx="5172992" cy="503478"/>
          </a:xfrm>
        </p:spPr>
        <p:txBody>
          <a:bodyPr/>
          <a:lstStyle/>
          <a:p>
            <a:r>
              <a:rPr lang="en-US" sz="2500" dirty="0"/>
              <a:t>Nanaimo VTPC VFR Arrivals </a:t>
            </a:r>
            <a:r>
              <a:rPr lang="en-US" sz="2500" dirty="0" err="1"/>
              <a:t>rwy</a:t>
            </a:r>
            <a:r>
              <a:rPr lang="en-US" sz="2500" dirty="0"/>
              <a:t> 34</a:t>
            </a:r>
            <a:endParaRPr lang="en-CA" sz="2500" dirty="0"/>
          </a:p>
        </p:txBody>
      </p:sp>
      <p:cxnSp>
        <p:nvCxnSpPr>
          <p:cNvPr id="9" name="Straight Connector 8">
            <a:extLst>
              <a:ext uri="{FF2B5EF4-FFF2-40B4-BE49-F238E27FC236}">
                <a16:creationId xmlns:a16="http://schemas.microsoft.com/office/drawing/2014/main" id="{3F5A1C4A-6CC9-443B-BE32-BAAB94292EE6}"/>
              </a:ext>
            </a:extLst>
          </p:cNvPr>
          <p:cNvCxnSpPr/>
          <p:nvPr/>
        </p:nvCxnSpPr>
        <p:spPr>
          <a:xfrm>
            <a:off x="8604504" y="4846320"/>
            <a:ext cx="128016" cy="365760"/>
          </a:xfrm>
          <a:prstGeom prst="line">
            <a:avLst/>
          </a:prstGeom>
          <a:ln>
            <a:solidFill>
              <a:srgbClr val="FFFF00"/>
            </a:solidFill>
          </a:ln>
        </p:spPr>
        <p:style>
          <a:lnRef idx="2">
            <a:schemeClr val="accent5"/>
          </a:lnRef>
          <a:fillRef idx="0">
            <a:schemeClr val="accent5"/>
          </a:fillRef>
          <a:effectRef idx="1">
            <a:schemeClr val="accent5"/>
          </a:effectRef>
          <a:fontRef idx="minor">
            <a:schemeClr val="tx1"/>
          </a:fontRef>
        </p:style>
      </p:cxnSp>
      <p:cxnSp>
        <p:nvCxnSpPr>
          <p:cNvPr id="10" name="Straight Connector 9">
            <a:extLst>
              <a:ext uri="{FF2B5EF4-FFF2-40B4-BE49-F238E27FC236}">
                <a16:creationId xmlns:a16="http://schemas.microsoft.com/office/drawing/2014/main" id="{BE134449-E5D5-4FDA-AAFC-938FCA880002}"/>
              </a:ext>
            </a:extLst>
          </p:cNvPr>
          <p:cNvCxnSpPr>
            <a:cxnSpLocks/>
          </p:cNvCxnSpPr>
          <p:nvPr/>
        </p:nvCxnSpPr>
        <p:spPr>
          <a:xfrm>
            <a:off x="8732520" y="5212080"/>
            <a:ext cx="266936" cy="155448"/>
          </a:xfrm>
          <a:prstGeom prst="line">
            <a:avLst/>
          </a:prstGeom>
          <a:ln>
            <a:solidFill>
              <a:srgbClr val="FFFF00"/>
            </a:solidFill>
          </a:ln>
        </p:spPr>
        <p:style>
          <a:lnRef idx="2">
            <a:schemeClr val="accent5"/>
          </a:lnRef>
          <a:fillRef idx="0">
            <a:schemeClr val="accent5"/>
          </a:fillRef>
          <a:effectRef idx="1">
            <a:schemeClr val="accent5"/>
          </a:effectRef>
          <a:fontRef idx="minor">
            <a:schemeClr val="tx1"/>
          </a:fontRef>
        </p:style>
      </p:cxnSp>
      <p:sp>
        <p:nvSpPr>
          <p:cNvPr id="12" name="Arc 11">
            <a:extLst>
              <a:ext uri="{FF2B5EF4-FFF2-40B4-BE49-F238E27FC236}">
                <a16:creationId xmlns:a16="http://schemas.microsoft.com/office/drawing/2014/main" id="{BB73557D-B62C-41F4-AF3C-1E2C71FD241F}"/>
              </a:ext>
            </a:extLst>
          </p:cNvPr>
          <p:cNvSpPr/>
          <p:nvPr/>
        </p:nvSpPr>
        <p:spPr>
          <a:xfrm rot="7330732">
            <a:off x="8941316" y="5124539"/>
            <a:ext cx="213062" cy="308549"/>
          </a:xfrm>
          <a:prstGeom prst="arc">
            <a:avLst/>
          </a:prstGeom>
          <a:ln>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cxnSp>
        <p:nvCxnSpPr>
          <p:cNvPr id="13" name="Straight Connector 12">
            <a:extLst>
              <a:ext uri="{FF2B5EF4-FFF2-40B4-BE49-F238E27FC236}">
                <a16:creationId xmlns:a16="http://schemas.microsoft.com/office/drawing/2014/main" id="{01FF6B83-6ADB-4FA9-BE44-B04CE9128623}"/>
              </a:ext>
            </a:extLst>
          </p:cNvPr>
          <p:cNvCxnSpPr/>
          <p:nvPr/>
        </p:nvCxnSpPr>
        <p:spPr>
          <a:xfrm flipV="1">
            <a:off x="9171432" y="4407408"/>
            <a:ext cx="0" cy="96012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14" name="Arc 13">
            <a:extLst>
              <a:ext uri="{FF2B5EF4-FFF2-40B4-BE49-F238E27FC236}">
                <a16:creationId xmlns:a16="http://schemas.microsoft.com/office/drawing/2014/main" id="{C28E4973-72E4-4C80-87C4-2FEE82E10AB9}"/>
              </a:ext>
            </a:extLst>
          </p:cNvPr>
          <p:cNvSpPr/>
          <p:nvPr/>
        </p:nvSpPr>
        <p:spPr>
          <a:xfrm>
            <a:off x="8840214" y="4327624"/>
            <a:ext cx="331217" cy="162080"/>
          </a:xfrm>
          <a:prstGeom prst="arc">
            <a:avLst/>
          </a:prstGeom>
          <a:ln>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cxnSp>
        <p:nvCxnSpPr>
          <p:cNvPr id="15" name="Straight Connector 14">
            <a:extLst>
              <a:ext uri="{FF2B5EF4-FFF2-40B4-BE49-F238E27FC236}">
                <a16:creationId xmlns:a16="http://schemas.microsoft.com/office/drawing/2014/main" id="{6941F84A-A464-4F50-9D65-1B05CD778863}"/>
              </a:ext>
            </a:extLst>
          </p:cNvPr>
          <p:cNvCxnSpPr/>
          <p:nvPr/>
        </p:nvCxnSpPr>
        <p:spPr>
          <a:xfrm flipH="1">
            <a:off x="8604504" y="4327624"/>
            <a:ext cx="394952"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BDC479AF-5EBE-4178-95AE-825FBA781163}"/>
              </a:ext>
            </a:extLst>
          </p:cNvPr>
          <p:cNvCxnSpPr>
            <a:cxnSpLocks/>
          </p:cNvCxnSpPr>
          <p:nvPr/>
        </p:nvCxnSpPr>
        <p:spPr>
          <a:xfrm flipH="1">
            <a:off x="9235158" y="3495675"/>
            <a:ext cx="1023268" cy="1266825"/>
          </a:xfrm>
          <a:prstGeom prst="straightConnector1">
            <a:avLst/>
          </a:prstGeom>
          <a:ln w="38100">
            <a:solidFill>
              <a:srgbClr val="00B050"/>
            </a:solidFill>
            <a:tailEnd type="triangle"/>
          </a:ln>
        </p:spPr>
        <p:style>
          <a:lnRef idx="2">
            <a:schemeClr val="accent3"/>
          </a:lnRef>
          <a:fillRef idx="0">
            <a:schemeClr val="accent3"/>
          </a:fillRef>
          <a:effectRef idx="1">
            <a:schemeClr val="accent3"/>
          </a:effectRef>
          <a:fontRef idx="minor">
            <a:schemeClr val="tx1"/>
          </a:fontRef>
        </p:style>
      </p:cxnSp>
      <p:cxnSp>
        <p:nvCxnSpPr>
          <p:cNvPr id="17" name="Straight Arrow Connector 16">
            <a:extLst>
              <a:ext uri="{FF2B5EF4-FFF2-40B4-BE49-F238E27FC236}">
                <a16:creationId xmlns:a16="http://schemas.microsoft.com/office/drawing/2014/main" id="{8EB588F2-4DC5-435A-9115-5337E2C26F57}"/>
              </a:ext>
            </a:extLst>
          </p:cNvPr>
          <p:cNvCxnSpPr>
            <a:cxnSpLocks/>
          </p:cNvCxnSpPr>
          <p:nvPr/>
        </p:nvCxnSpPr>
        <p:spPr>
          <a:xfrm flipH="1">
            <a:off x="9171431" y="4301080"/>
            <a:ext cx="1563246" cy="545240"/>
          </a:xfrm>
          <a:prstGeom prst="straightConnector1">
            <a:avLst/>
          </a:prstGeom>
          <a:ln w="38100">
            <a:solidFill>
              <a:srgbClr val="00B050"/>
            </a:solidFill>
            <a:tailEnd type="triangle"/>
          </a:ln>
        </p:spPr>
        <p:style>
          <a:lnRef idx="2">
            <a:schemeClr val="accent3"/>
          </a:lnRef>
          <a:fillRef idx="0">
            <a:schemeClr val="accent3"/>
          </a:fillRef>
          <a:effectRef idx="1">
            <a:schemeClr val="accent3"/>
          </a:effectRef>
          <a:fontRef idx="minor">
            <a:schemeClr val="tx1"/>
          </a:fontRef>
        </p:style>
      </p:cxnSp>
      <p:cxnSp>
        <p:nvCxnSpPr>
          <p:cNvPr id="21" name="Straight Arrow Connector 20">
            <a:extLst>
              <a:ext uri="{FF2B5EF4-FFF2-40B4-BE49-F238E27FC236}">
                <a16:creationId xmlns:a16="http://schemas.microsoft.com/office/drawing/2014/main" id="{B2842B0C-AB8B-416D-947E-49013EAA38F6}"/>
              </a:ext>
            </a:extLst>
          </p:cNvPr>
          <p:cNvCxnSpPr>
            <a:cxnSpLocks/>
          </p:cNvCxnSpPr>
          <p:nvPr/>
        </p:nvCxnSpPr>
        <p:spPr>
          <a:xfrm flipH="1" flipV="1">
            <a:off x="9257378" y="4887468"/>
            <a:ext cx="2170260" cy="326326"/>
          </a:xfrm>
          <a:prstGeom prst="straightConnector1">
            <a:avLst/>
          </a:prstGeom>
          <a:ln w="38100">
            <a:solidFill>
              <a:srgbClr val="00B050"/>
            </a:solidFill>
            <a:tailEnd type="triangle"/>
          </a:ln>
        </p:spPr>
        <p:style>
          <a:lnRef idx="2">
            <a:schemeClr val="accent3"/>
          </a:lnRef>
          <a:fillRef idx="0">
            <a:schemeClr val="accent3"/>
          </a:fillRef>
          <a:effectRef idx="1">
            <a:schemeClr val="accent3"/>
          </a:effectRef>
          <a:fontRef idx="minor">
            <a:schemeClr val="tx1"/>
          </a:fontRef>
        </p:style>
      </p:cxnSp>
      <p:sp>
        <p:nvSpPr>
          <p:cNvPr id="27" name="Hexagon 26">
            <a:extLst>
              <a:ext uri="{FF2B5EF4-FFF2-40B4-BE49-F238E27FC236}">
                <a16:creationId xmlns:a16="http://schemas.microsoft.com/office/drawing/2014/main" id="{BA482612-1B70-489E-81DB-F0D62FD70908}"/>
              </a:ext>
            </a:extLst>
          </p:cNvPr>
          <p:cNvSpPr/>
          <p:nvPr/>
        </p:nvSpPr>
        <p:spPr>
          <a:xfrm>
            <a:off x="10191750" y="3171824"/>
            <a:ext cx="371476" cy="323851"/>
          </a:xfrm>
          <a:prstGeom prst="hexagon">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8" name="Hexagon 27">
            <a:extLst>
              <a:ext uri="{FF2B5EF4-FFF2-40B4-BE49-F238E27FC236}">
                <a16:creationId xmlns:a16="http://schemas.microsoft.com/office/drawing/2014/main" id="{987C588E-1EDF-4FB9-8058-5703B8599B55}"/>
              </a:ext>
            </a:extLst>
          </p:cNvPr>
          <p:cNvSpPr/>
          <p:nvPr/>
        </p:nvSpPr>
        <p:spPr>
          <a:xfrm>
            <a:off x="10701339" y="4058030"/>
            <a:ext cx="371476" cy="323851"/>
          </a:xfrm>
          <a:prstGeom prst="hexagon">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9" name="Hexagon 28">
            <a:extLst>
              <a:ext uri="{FF2B5EF4-FFF2-40B4-BE49-F238E27FC236}">
                <a16:creationId xmlns:a16="http://schemas.microsoft.com/office/drawing/2014/main" id="{10A211E8-52BB-4DAD-962C-2216C6586B20}"/>
              </a:ext>
            </a:extLst>
          </p:cNvPr>
          <p:cNvSpPr/>
          <p:nvPr/>
        </p:nvSpPr>
        <p:spPr>
          <a:xfrm>
            <a:off x="11447967" y="5043677"/>
            <a:ext cx="374622" cy="323851"/>
          </a:xfrm>
          <a:prstGeom prst="hexagon">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394339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childTnLst>
                                </p:cTn>
                              </p:par>
                            </p:childTnLst>
                          </p:cTn>
                        </p:par>
                        <p:par>
                          <p:cTn id="27" fill="hold">
                            <p:stCondLst>
                              <p:cond delay="0"/>
                            </p:stCondLst>
                            <p:childTnLst>
                              <p:par>
                                <p:cTn id="28" presetID="53" presetClass="entr" presetSubtype="16"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p:cTn id="30" dur="500" fill="hold"/>
                                        <p:tgtEl>
                                          <p:spTgt spid="27"/>
                                        </p:tgtEl>
                                        <p:attrNameLst>
                                          <p:attrName>ppt_w</p:attrName>
                                        </p:attrNameLst>
                                      </p:cBhvr>
                                      <p:tavLst>
                                        <p:tav tm="0">
                                          <p:val>
                                            <p:fltVal val="0"/>
                                          </p:val>
                                        </p:tav>
                                        <p:tav tm="100000">
                                          <p:val>
                                            <p:strVal val="#ppt_w"/>
                                          </p:val>
                                        </p:tav>
                                      </p:tavLst>
                                    </p:anim>
                                    <p:anim calcmode="lin" valueType="num">
                                      <p:cBhvr>
                                        <p:cTn id="31" dur="500" fill="hold"/>
                                        <p:tgtEl>
                                          <p:spTgt spid="27"/>
                                        </p:tgtEl>
                                        <p:attrNameLst>
                                          <p:attrName>ppt_h</p:attrName>
                                        </p:attrNameLst>
                                      </p:cBhvr>
                                      <p:tavLst>
                                        <p:tav tm="0">
                                          <p:val>
                                            <p:fltVal val="0"/>
                                          </p:val>
                                        </p:tav>
                                        <p:tav tm="100000">
                                          <p:val>
                                            <p:strVal val="#ppt_h"/>
                                          </p:val>
                                        </p:tav>
                                      </p:tavLst>
                                    </p:anim>
                                    <p:animEffect transition="in" filter="fade">
                                      <p:cBhvr>
                                        <p:cTn id="32" dur="500"/>
                                        <p:tgtEl>
                                          <p:spTgt spid="2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p:cTn id="35" dur="500" fill="hold"/>
                                        <p:tgtEl>
                                          <p:spTgt spid="28"/>
                                        </p:tgtEl>
                                        <p:attrNameLst>
                                          <p:attrName>ppt_w</p:attrName>
                                        </p:attrNameLst>
                                      </p:cBhvr>
                                      <p:tavLst>
                                        <p:tav tm="0">
                                          <p:val>
                                            <p:fltVal val="0"/>
                                          </p:val>
                                        </p:tav>
                                        <p:tav tm="100000">
                                          <p:val>
                                            <p:strVal val="#ppt_w"/>
                                          </p:val>
                                        </p:tav>
                                      </p:tavLst>
                                    </p:anim>
                                    <p:anim calcmode="lin" valueType="num">
                                      <p:cBhvr>
                                        <p:cTn id="36" dur="500" fill="hold"/>
                                        <p:tgtEl>
                                          <p:spTgt spid="28"/>
                                        </p:tgtEl>
                                        <p:attrNameLst>
                                          <p:attrName>ppt_h</p:attrName>
                                        </p:attrNameLst>
                                      </p:cBhvr>
                                      <p:tavLst>
                                        <p:tav tm="0">
                                          <p:val>
                                            <p:fltVal val="0"/>
                                          </p:val>
                                        </p:tav>
                                        <p:tav tm="100000">
                                          <p:val>
                                            <p:strVal val="#ppt_h"/>
                                          </p:val>
                                        </p:tav>
                                      </p:tavLst>
                                    </p:anim>
                                    <p:animEffect transition="in" filter="fade">
                                      <p:cBhvr>
                                        <p:cTn id="37" dur="500"/>
                                        <p:tgtEl>
                                          <p:spTgt spid="28"/>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Effect transition="in" filter="fade">
                                      <p:cBhvr>
                                        <p:cTn id="42" dur="500"/>
                                        <p:tgtEl>
                                          <p:spTgt spid="29"/>
                                        </p:tgtEl>
                                      </p:cBhvr>
                                    </p:animEffect>
                                  </p:childTnLst>
                                </p:cTn>
                              </p:par>
                            </p:childTnLst>
                          </p:cTn>
                        </p:par>
                        <p:par>
                          <p:cTn id="43" fill="hold">
                            <p:stCondLst>
                              <p:cond delay="500"/>
                            </p:stCondLst>
                            <p:childTnLst>
                              <p:par>
                                <p:cTn id="44" presetID="26" presetClass="emph" presetSubtype="0" fill="hold" grpId="1" nodeType="afterEffect">
                                  <p:stCondLst>
                                    <p:cond delay="0"/>
                                  </p:stCondLst>
                                  <p:childTnLst>
                                    <p:animEffect transition="out" filter="fade">
                                      <p:cBhvr>
                                        <p:cTn id="45" dur="500" tmFilter="0, 0; .2, .5; .8, .5; 1, 0"/>
                                        <p:tgtEl>
                                          <p:spTgt spid="27"/>
                                        </p:tgtEl>
                                      </p:cBhvr>
                                    </p:animEffect>
                                    <p:animScale>
                                      <p:cBhvr>
                                        <p:cTn id="46" dur="250" autoRev="1" fill="hold"/>
                                        <p:tgtEl>
                                          <p:spTgt spid="27"/>
                                        </p:tgtEl>
                                      </p:cBhvr>
                                      <p:by x="105000" y="105000"/>
                                    </p:animScale>
                                  </p:childTnLst>
                                </p:cTn>
                              </p:par>
                              <p:par>
                                <p:cTn id="47" presetID="26" presetClass="emph" presetSubtype="0" fill="hold" grpId="1" nodeType="withEffect">
                                  <p:stCondLst>
                                    <p:cond delay="0"/>
                                  </p:stCondLst>
                                  <p:childTnLst>
                                    <p:animEffect transition="out" filter="fade">
                                      <p:cBhvr>
                                        <p:cTn id="48" dur="500" tmFilter="0, 0; .2, .5; .8, .5; 1, 0"/>
                                        <p:tgtEl>
                                          <p:spTgt spid="28"/>
                                        </p:tgtEl>
                                      </p:cBhvr>
                                    </p:animEffect>
                                    <p:animScale>
                                      <p:cBhvr>
                                        <p:cTn id="49" dur="250" autoRev="1" fill="hold"/>
                                        <p:tgtEl>
                                          <p:spTgt spid="28"/>
                                        </p:tgtEl>
                                      </p:cBhvr>
                                      <p:by x="105000" y="105000"/>
                                    </p:animScale>
                                  </p:childTnLst>
                                </p:cTn>
                              </p:par>
                              <p:par>
                                <p:cTn id="50" presetID="26" presetClass="emph" presetSubtype="0" fill="hold" grpId="1" nodeType="withEffect">
                                  <p:stCondLst>
                                    <p:cond delay="0"/>
                                  </p:stCondLst>
                                  <p:childTnLst>
                                    <p:animEffect transition="out" filter="fade">
                                      <p:cBhvr>
                                        <p:cTn id="51" dur="500" tmFilter="0, 0; .2, .5; .8, .5; 1, 0"/>
                                        <p:tgtEl>
                                          <p:spTgt spid="29"/>
                                        </p:tgtEl>
                                      </p:cBhvr>
                                    </p:animEffect>
                                    <p:animScale>
                                      <p:cBhvr>
                                        <p:cTn id="52" dur="250" autoRev="1" fill="hold"/>
                                        <p:tgtEl>
                                          <p:spTgt spid="29"/>
                                        </p:tgtEl>
                                      </p:cBhvr>
                                      <p:by x="105000" y="105000"/>
                                    </p:animScale>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right)">
                                      <p:cBhvr>
                                        <p:cTn id="61" dur="2000"/>
                                        <p:tgtEl>
                                          <p:spTgt spid="16"/>
                                        </p:tgtEl>
                                      </p:cBhvr>
                                    </p:animEffect>
                                  </p:childTnLst>
                                </p:cTn>
                              </p:par>
                              <p:par>
                                <p:cTn id="62" presetID="22" presetClass="entr" presetSubtype="1" fill="hold"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2000"/>
                                        <p:tgtEl>
                                          <p:spTgt spid="17"/>
                                        </p:tgtEl>
                                      </p:cBhvr>
                                    </p:animEffect>
                                  </p:childTnLst>
                                </p:cTn>
                              </p:par>
                              <p:par>
                                <p:cTn id="65" presetID="22" presetClass="entr" presetSubtype="2" fill="hold"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right)">
                                      <p:cBhvr>
                                        <p:cTn id="6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27" grpId="0" animBg="1"/>
      <p:bldP spid="27" grpId="1" animBg="1"/>
      <p:bldP spid="28" grpId="0" animBg="1"/>
      <p:bldP spid="28" grpId="1" animBg="1"/>
      <p:bldP spid="29" grpId="0" animBg="1"/>
      <p:bldP spid="29"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descr="Diagram, map&#10;&#10;Description automatically generated">
            <a:extLst>
              <a:ext uri="{FF2B5EF4-FFF2-40B4-BE49-F238E27FC236}">
                <a16:creationId xmlns:a16="http://schemas.microsoft.com/office/drawing/2014/main" id="{A17219D2-E236-4124-AED8-4B7EF4724F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9387" y="600174"/>
            <a:ext cx="6180138" cy="6180138"/>
          </a:xfrm>
          <a:prstGeom prst="rect">
            <a:avLst/>
          </a:prstGeom>
          <a:noFill/>
        </p:spPr>
      </p:pic>
      <p:sp>
        <p:nvSpPr>
          <p:cNvPr id="2" name="Content Placeholder 1">
            <a:extLst>
              <a:ext uri="{FF2B5EF4-FFF2-40B4-BE49-F238E27FC236}">
                <a16:creationId xmlns:a16="http://schemas.microsoft.com/office/drawing/2014/main" id="{59668DEF-FF1A-4670-9939-A82FC9C03F51}"/>
              </a:ext>
            </a:extLst>
          </p:cNvPr>
          <p:cNvSpPr>
            <a:spLocks noGrp="1"/>
          </p:cNvSpPr>
          <p:nvPr>
            <p:ph idx="1"/>
          </p:nvPr>
        </p:nvSpPr>
        <p:spPr>
          <a:xfrm>
            <a:off x="650450" y="1945597"/>
            <a:ext cx="5172992" cy="4396435"/>
          </a:xfrm>
        </p:spPr>
        <p:txBody>
          <a:bodyPr/>
          <a:lstStyle/>
          <a:p>
            <a:pPr marL="285750" indent="-285750">
              <a:buFont typeface="Arial" panose="020B0604020202020204" pitchFamily="34" charset="0"/>
              <a:buChar char="•"/>
            </a:pPr>
            <a:r>
              <a:rPr lang="en-CA" dirty="0"/>
              <a:t>ALL AIRCRAFT INBOUND FROM SE-S FLY OVER THE MOUTH OF LADYSMITH HARBOUR AND FOLLOW THE HARBOUR INTO SLANT BASE TO FINAL</a:t>
            </a:r>
          </a:p>
          <a:p>
            <a:pPr marL="0" indent="0">
              <a:buNone/>
            </a:pPr>
            <a:endParaRPr lang="en-CA" dirty="0"/>
          </a:p>
        </p:txBody>
      </p:sp>
      <p:sp>
        <p:nvSpPr>
          <p:cNvPr id="3" name="Title 2">
            <a:extLst>
              <a:ext uri="{FF2B5EF4-FFF2-40B4-BE49-F238E27FC236}">
                <a16:creationId xmlns:a16="http://schemas.microsoft.com/office/drawing/2014/main" id="{1C69EDEF-3E16-4D5C-B965-4621D84947BF}"/>
              </a:ext>
            </a:extLst>
          </p:cNvPr>
          <p:cNvSpPr>
            <a:spLocks noGrp="1"/>
          </p:cNvSpPr>
          <p:nvPr>
            <p:ph type="title"/>
          </p:nvPr>
        </p:nvSpPr>
        <p:spPr>
          <a:xfrm>
            <a:off x="650450" y="874653"/>
            <a:ext cx="5172992" cy="503478"/>
          </a:xfrm>
        </p:spPr>
        <p:txBody>
          <a:bodyPr/>
          <a:lstStyle/>
          <a:p>
            <a:r>
              <a:rPr lang="en-US" sz="2500" dirty="0"/>
              <a:t>Nanaimo VTPC VFR Arrivals </a:t>
            </a:r>
            <a:r>
              <a:rPr lang="en-US" sz="2500" dirty="0" err="1"/>
              <a:t>rwy</a:t>
            </a:r>
            <a:r>
              <a:rPr lang="en-US" sz="2500" dirty="0"/>
              <a:t> 34</a:t>
            </a:r>
            <a:endParaRPr lang="en-CA" sz="2500" dirty="0"/>
          </a:p>
        </p:txBody>
      </p:sp>
      <p:cxnSp>
        <p:nvCxnSpPr>
          <p:cNvPr id="9" name="Straight Connector 8">
            <a:extLst>
              <a:ext uri="{FF2B5EF4-FFF2-40B4-BE49-F238E27FC236}">
                <a16:creationId xmlns:a16="http://schemas.microsoft.com/office/drawing/2014/main" id="{3F5A1C4A-6CC9-443B-BE32-BAAB94292EE6}"/>
              </a:ext>
            </a:extLst>
          </p:cNvPr>
          <p:cNvCxnSpPr/>
          <p:nvPr/>
        </p:nvCxnSpPr>
        <p:spPr>
          <a:xfrm>
            <a:off x="8604504" y="4846320"/>
            <a:ext cx="128016" cy="365760"/>
          </a:xfrm>
          <a:prstGeom prst="line">
            <a:avLst/>
          </a:prstGeom>
          <a:ln>
            <a:solidFill>
              <a:srgbClr val="FFFF00"/>
            </a:solidFill>
          </a:ln>
        </p:spPr>
        <p:style>
          <a:lnRef idx="2">
            <a:schemeClr val="accent5"/>
          </a:lnRef>
          <a:fillRef idx="0">
            <a:schemeClr val="accent5"/>
          </a:fillRef>
          <a:effectRef idx="1">
            <a:schemeClr val="accent5"/>
          </a:effectRef>
          <a:fontRef idx="minor">
            <a:schemeClr val="tx1"/>
          </a:fontRef>
        </p:style>
      </p:cxnSp>
      <p:cxnSp>
        <p:nvCxnSpPr>
          <p:cNvPr id="10" name="Straight Connector 9">
            <a:extLst>
              <a:ext uri="{FF2B5EF4-FFF2-40B4-BE49-F238E27FC236}">
                <a16:creationId xmlns:a16="http://schemas.microsoft.com/office/drawing/2014/main" id="{BE134449-E5D5-4FDA-AAFC-938FCA880002}"/>
              </a:ext>
            </a:extLst>
          </p:cNvPr>
          <p:cNvCxnSpPr>
            <a:cxnSpLocks/>
          </p:cNvCxnSpPr>
          <p:nvPr/>
        </p:nvCxnSpPr>
        <p:spPr>
          <a:xfrm>
            <a:off x="8732520" y="5212080"/>
            <a:ext cx="266936" cy="155448"/>
          </a:xfrm>
          <a:prstGeom prst="line">
            <a:avLst/>
          </a:prstGeom>
          <a:ln>
            <a:solidFill>
              <a:srgbClr val="FFFF00"/>
            </a:solidFill>
          </a:ln>
        </p:spPr>
        <p:style>
          <a:lnRef idx="2">
            <a:schemeClr val="accent5"/>
          </a:lnRef>
          <a:fillRef idx="0">
            <a:schemeClr val="accent5"/>
          </a:fillRef>
          <a:effectRef idx="1">
            <a:schemeClr val="accent5"/>
          </a:effectRef>
          <a:fontRef idx="minor">
            <a:schemeClr val="tx1"/>
          </a:fontRef>
        </p:style>
      </p:cxnSp>
      <p:sp>
        <p:nvSpPr>
          <p:cNvPr id="12" name="Arc 11">
            <a:extLst>
              <a:ext uri="{FF2B5EF4-FFF2-40B4-BE49-F238E27FC236}">
                <a16:creationId xmlns:a16="http://schemas.microsoft.com/office/drawing/2014/main" id="{BB73557D-B62C-41F4-AF3C-1E2C71FD241F}"/>
              </a:ext>
            </a:extLst>
          </p:cNvPr>
          <p:cNvSpPr/>
          <p:nvPr/>
        </p:nvSpPr>
        <p:spPr>
          <a:xfrm rot="7330732">
            <a:off x="8941316" y="5124539"/>
            <a:ext cx="213062" cy="308549"/>
          </a:xfrm>
          <a:prstGeom prst="arc">
            <a:avLst/>
          </a:prstGeom>
          <a:ln>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cxnSp>
        <p:nvCxnSpPr>
          <p:cNvPr id="13" name="Straight Connector 12">
            <a:extLst>
              <a:ext uri="{FF2B5EF4-FFF2-40B4-BE49-F238E27FC236}">
                <a16:creationId xmlns:a16="http://schemas.microsoft.com/office/drawing/2014/main" id="{01FF6B83-6ADB-4FA9-BE44-B04CE9128623}"/>
              </a:ext>
            </a:extLst>
          </p:cNvPr>
          <p:cNvCxnSpPr/>
          <p:nvPr/>
        </p:nvCxnSpPr>
        <p:spPr>
          <a:xfrm flipV="1">
            <a:off x="9171432" y="4407408"/>
            <a:ext cx="0" cy="96012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14" name="Arc 13">
            <a:extLst>
              <a:ext uri="{FF2B5EF4-FFF2-40B4-BE49-F238E27FC236}">
                <a16:creationId xmlns:a16="http://schemas.microsoft.com/office/drawing/2014/main" id="{C28E4973-72E4-4C80-87C4-2FEE82E10AB9}"/>
              </a:ext>
            </a:extLst>
          </p:cNvPr>
          <p:cNvSpPr/>
          <p:nvPr/>
        </p:nvSpPr>
        <p:spPr>
          <a:xfrm>
            <a:off x="8840214" y="4327624"/>
            <a:ext cx="331217" cy="162080"/>
          </a:xfrm>
          <a:prstGeom prst="arc">
            <a:avLst/>
          </a:prstGeom>
          <a:ln>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cxnSp>
        <p:nvCxnSpPr>
          <p:cNvPr id="15" name="Straight Connector 14">
            <a:extLst>
              <a:ext uri="{FF2B5EF4-FFF2-40B4-BE49-F238E27FC236}">
                <a16:creationId xmlns:a16="http://schemas.microsoft.com/office/drawing/2014/main" id="{6941F84A-A464-4F50-9D65-1B05CD778863}"/>
              </a:ext>
            </a:extLst>
          </p:cNvPr>
          <p:cNvCxnSpPr/>
          <p:nvPr/>
        </p:nvCxnSpPr>
        <p:spPr>
          <a:xfrm flipH="1">
            <a:off x="8604504" y="4327624"/>
            <a:ext cx="394952"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99BAAFB8-44DD-4B7E-9227-E0567E566B1A}"/>
              </a:ext>
            </a:extLst>
          </p:cNvPr>
          <p:cNvCxnSpPr>
            <a:cxnSpLocks/>
          </p:cNvCxnSpPr>
          <p:nvPr/>
        </p:nvCxnSpPr>
        <p:spPr>
          <a:xfrm flipH="1" flipV="1">
            <a:off x="8719561" y="5169559"/>
            <a:ext cx="1727241" cy="1525715"/>
          </a:xfrm>
          <a:prstGeom prst="straightConnector1">
            <a:avLst/>
          </a:prstGeom>
          <a:ln w="38100">
            <a:solidFill>
              <a:srgbClr val="00B050"/>
            </a:solidFill>
            <a:tailEnd type="triangle"/>
          </a:ln>
        </p:spPr>
        <p:style>
          <a:lnRef idx="2">
            <a:schemeClr val="accent3"/>
          </a:lnRef>
          <a:fillRef idx="0">
            <a:schemeClr val="accent3"/>
          </a:fillRef>
          <a:effectRef idx="1">
            <a:schemeClr val="accent3"/>
          </a:effectRef>
          <a:fontRef idx="minor">
            <a:schemeClr val="tx1"/>
          </a:fontRef>
        </p:style>
      </p:cxnSp>
      <p:cxnSp>
        <p:nvCxnSpPr>
          <p:cNvPr id="16" name="Straight Arrow Connector 15">
            <a:extLst>
              <a:ext uri="{FF2B5EF4-FFF2-40B4-BE49-F238E27FC236}">
                <a16:creationId xmlns:a16="http://schemas.microsoft.com/office/drawing/2014/main" id="{2FEA831D-349A-404D-BCD6-84BBC3FEA804}"/>
              </a:ext>
            </a:extLst>
          </p:cNvPr>
          <p:cNvCxnSpPr>
            <a:cxnSpLocks/>
          </p:cNvCxnSpPr>
          <p:nvPr/>
        </p:nvCxnSpPr>
        <p:spPr>
          <a:xfrm flipH="1" flipV="1">
            <a:off x="8590544" y="4846320"/>
            <a:ext cx="129017" cy="280720"/>
          </a:xfrm>
          <a:prstGeom prst="straightConnector1">
            <a:avLst/>
          </a:prstGeom>
          <a:ln w="38100">
            <a:solidFill>
              <a:srgbClr val="00B050"/>
            </a:solidFill>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738807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right)">
                                      <p:cBhvr>
                                        <p:cTn id="27" dur="2000"/>
                                        <p:tgtEl>
                                          <p:spTgt spid="11"/>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descr="Diagram, map&#10;&#10;Description automatically generated">
            <a:extLst>
              <a:ext uri="{FF2B5EF4-FFF2-40B4-BE49-F238E27FC236}">
                <a16:creationId xmlns:a16="http://schemas.microsoft.com/office/drawing/2014/main" id="{A17219D2-E236-4124-AED8-4B7EF4724F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9387" y="600174"/>
            <a:ext cx="6180138" cy="6180138"/>
          </a:xfrm>
          <a:prstGeom prst="rect">
            <a:avLst/>
          </a:prstGeom>
          <a:noFill/>
        </p:spPr>
      </p:pic>
      <p:sp>
        <p:nvSpPr>
          <p:cNvPr id="2" name="Content Placeholder 1">
            <a:extLst>
              <a:ext uri="{FF2B5EF4-FFF2-40B4-BE49-F238E27FC236}">
                <a16:creationId xmlns:a16="http://schemas.microsoft.com/office/drawing/2014/main" id="{59668DEF-FF1A-4670-9939-A82FC9C03F51}"/>
              </a:ext>
            </a:extLst>
          </p:cNvPr>
          <p:cNvSpPr>
            <a:spLocks noGrp="1"/>
          </p:cNvSpPr>
          <p:nvPr>
            <p:ph idx="1"/>
          </p:nvPr>
        </p:nvSpPr>
        <p:spPr>
          <a:xfrm>
            <a:off x="650450" y="1492025"/>
            <a:ext cx="5172992" cy="4396435"/>
          </a:xfrm>
        </p:spPr>
        <p:txBody>
          <a:bodyPr/>
          <a:lstStyle/>
          <a:p>
            <a:pPr marL="0" indent="0">
              <a:buNone/>
            </a:pPr>
            <a:r>
              <a:rPr lang="en-CA" b="1" dirty="0"/>
              <a:t>TRANSITING THE ZONE</a:t>
            </a:r>
          </a:p>
          <a:p>
            <a:pPr marL="285750" indent="-285750">
              <a:buFont typeface="Arial" panose="020B0604020202020204" pitchFamily="34" charset="0"/>
              <a:buChar char="•"/>
            </a:pPr>
            <a:r>
              <a:rPr lang="en-CA" dirty="0"/>
              <a:t>VFR AIRCRAFT CURRENTLY TRANSIT RANDOMLY OR FOLLOW THE HIGHWAY N-S</a:t>
            </a:r>
          </a:p>
          <a:p>
            <a:pPr marL="285750" indent="-285750">
              <a:buFont typeface="Arial" panose="020B0604020202020204" pitchFamily="34" charset="0"/>
              <a:buChar char="•"/>
            </a:pPr>
            <a:r>
              <a:rPr lang="en-CA" dirty="0"/>
              <a:t>FOLLOWING THE HIGHWAY CROSSES THE LADY2. DEPARTURE PATH TWICE AND INCREASES CONGESTION OVER LADYSMITH HARBOUR</a:t>
            </a:r>
          </a:p>
          <a:p>
            <a:pPr marL="0" indent="0">
              <a:buNone/>
            </a:pPr>
            <a:r>
              <a:rPr lang="en-CA" b="1" dirty="0"/>
              <a:t>NEW VTPC PROCEDURES</a:t>
            </a:r>
          </a:p>
          <a:p>
            <a:pPr marL="285750" indent="-285750">
              <a:buFont typeface="Arial" panose="020B0604020202020204" pitchFamily="34" charset="0"/>
              <a:buChar char="•"/>
            </a:pPr>
            <a:r>
              <a:rPr lang="en-CA" dirty="0"/>
              <a:t>N-S TRANSIT OVER WESTWOOD LAKE AND YELLOW POINT VIA GRAVEL PIT</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endParaRPr lang="en-CA" dirty="0"/>
          </a:p>
        </p:txBody>
      </p:sp>
      <p:sp>
        <p:nvSpPr>
          <p:cNvPr id="3" name="Title 2">
            <a:extLst>
              <a:ext uri="{FF2B5EF4-FFF2-40B4-BE49-F238E27FC236}">
                <a16:creationId xmlns:a16="http://schemas.microsoft.com/office/drawing/2014/main" id="{1C69EDEF-3E16-4D5C-B965-4621D84947BF}"/>
              </a:ext>
            </a:extLst>
          </p:cNvPr>
          <p:cNvSpPr>
            <a:spLocks noGrp="1"/>
          </p:cNvSpPr>
          <p:nvPr>
            <p:ph type="title"/>
          </p:nvPr>
        </p:nvSpPr>
        <p:spPr>
          <a:xfrm>
            <a:off x="650450" y="874653"/>
            <a:ext cx="5172992" cy="503478"/>
          </a:xfrm>
        </p:spPr>
        <p:txBody>
          <a:bodyPr/>
          <a:lstStyle/>
          <a:p>
            <a:r>
              <a:rPr lang="en-US" sz="2500" dirty="0"/>
              <a:t>VFR ROUTES</a:t>
            </a:r>
            <a:endParaRPr lang="en-CA" sz="2500" dirty="0"/>
          </a:p>
        </p:txBody>
      </p:sp>
      <p:cxnSp>
        <p:nvCxnSpPr>
          <p:cNvPr id="5" name="Straight Arrow Connector 4">
            <a:extLst>
              <a:ext uri="{FF2B5EF4-FFF2-40B4-BE49-F238E27FC236}">
                <a16:creationId xmlns:a16="http://schemas.microsoft.com/office/drawing/2014/main" id="{62421A8B-7DCA-4566-BA94-4D7E9DF149B2}"/>
              </a:ext>
            </a:extLst>
          </p:cNvPr>
          <p:cNvCxnSpPr>
            <a:cxnSpLocks/>
          </p:cNvCxnSpPr>
          <p:nvPr/>
        </p:nvCxnSpPr>
        <p:spPr>
          <a:xfrm>
            <a:off x="7220060" y="3039291"/>
            <a:ext cx="690808" cy="1370784"/>
          </a:xfrm>
          <a:prstGeom prst="straightConnector1">
            <a:avLst/>
          </a:prstGeom>
          <a:ln w="38100">
            <a:solidFill>
              <a:srgbClr val="00B050"/>
            </a:solidFill>
            <a:headEnd type="triangle"/>
            <a:tailEnd type="triangle"/>
          </a:ln>
        </p:spPr>
        <p:style>
          <a:lnRef idx="2">
            <a:schemeClr val="accent3"/>
          </a:lnRef>
          <a:fillRef idx="0">
            <a:schemeClr val="accent3"/>
          </a:fillRef>
          <a:effectRef idx="1">
            <a:schemeClr val="accent3"/>
          </a:effectRef>
          <a:fontRef idx="minor">
            <a:schemeClr val="tx1"/>
          </a:fontRef>
        </p:style>
      </p:cxnSp>
      <p:cxnSp>
        <p:nvCxnSpPr>
          <p:cNvPr id="11" name="Straight Arrow Connector 10">
            <a:extLst>
              <a:ext uri="{FF2B5EF4-FFF2-40B4-BE49-F238E27FC236}">
                <a16:creationId xmlns:a16="http://schemas.microsoft.com/office/drawing/2014/main" id="{07A39188-1518-4CD9-9E7C-D065116409FE}"/>
              </a:ext>
            </a:extLst>
          </p:cNvPr>
          <p:cNvCxnSpPr>
            <a:cxnSpLocks/>
          </p:cNvCxnSpPr>
          <p:nvPr/>
        </p:nvCxnSpPr>
        <p:spPr>
          <a:xfrm>
            <a:off x="8060119" y="4524744"/>
            <a:ext cx="1838923" cy="395346"/>
          </a:xfrm>
          <a:prstGeom prst="straightConnector1">
            <a:avLst/>
          </a:prstGeom>
          <a:ln w="38100">
            <a:solidFill>
              <a:srgbClr val="00B050"/>
            </a:solidFill>
            <a:headEnd type="triangle"/>
            <a:tailEnd type="triangle"/>
          </a:ln>
        </p:spPr>
        <p:style>
          <a:lnRef idx="2">
            <a:schemeClr val="accent3"/>
          </a:lnRef>
          <a:fillRef idx="0">
            <a:schemeClr val="accent3"/>
          </a:fillRef>
          <a:effectRef idx="1">
            <a:schemeClr val="accent3"/>
          </a:effectRef>
          <a:fontRef idx="minor">
            <a:schemeClr val="tx1"/>
          </a:fontRef>
        </p:style>
      </p:cxnSp>
      <p:cxnSp>
        <p:nvCxnSpPr>
          <p:cNvPr id="9" name="Straight Arrow Connector 8">
            <a:extLst>
              <a:ext uri="{FF2B5EF4-FFF2-40B4-BE49-F238E27FC236}">
                <a16:creationId xmlns:a16="http://schemas.microsoft.com/office/drawing/2014/main" id="{6E3773FE-9447-41B0-9A70-F73FD78CC77E}"/>
              </a:ext>
            </a:extLst>
          </p:cNvPr>
          <p:cNvCxnSpPr>
            <a:cxnSpLocks/>
          </p:cNvCxnSpPr>
          <p:nvPr/>
        </p:nvCxnSpPr>
        <p:spPr>
          <a:xfrm>
            <a:off x="9910354" y="4905375"/>
            <a:ext cx="494275" cy="1717367"/>
          </a:xfrm>
          <a:prstGeom prst="straightConnector1">
            <a:avLst/>
          </a:prstGeom>
          <a:ln w="38100">
            <a:solidFill>
              <a:srgbClr val="00B050"/>
            </a:solidFill>
            <a:headEnd type="triangle"/>
            <a:tailEnd type="triangle"/>
          </a:ln>
        </p:spPr>
        <p:style>
          <a:lnRef idx="2">
            <a:schemeClr val="accent3"/>
          </a:lnRef>
          <a:fillRef idx="0">
            <a:schemeClr val="accent3"/>
          </a:fillRef>
          <a:effectRef idx="1">
            <a:schemeClr val="accent3"/>
          </a:effectRef>
          <a:fontRef idx="minor">
            <a:schemeClr val="tx1"/>
          </a:fontRef>
        </p:style>
      </p:cxnSp>
      <p:cxnSp>
        <p:nvCxnSpPr>
          <p:cNvPr id="6" name="Straight Connector 5">
            <a:extLst>
              <a:ext uri="{FF2B5EF4-FFF2-40B4-BE49-F238E27FC236}">
                <a16:creationId xmlns:a16="http://schemas.microsoft.com/office/drawing/2014/main" id="{E4F693F5-6EF6-4FB2-9AB5-2BDA56965354}"/>
              </a:ext>
            </a:extLst>
          </p:cNvPr>
          <p:cNvCxnSpPr>
            <a:cxnSpLocks/>
          </p:cNvCxnSpPr>
          <p:nvPr/>
        </p:nvCxnSpPr>
        <p:spPr>
          <a:xfrm flipH="1" flipV="1">
            <a:off x="8717872" y="5273336"/>
            <a:ext cx="1526959" cy="1420427"/>
          </a:xfrm>
          <a:prstGeom prst="line">
            <a:avLst/>
          </a:prstGeom>
        </p:spPr>
        <p:style>
          <a:lnRef idx="2">
            <a:schemeClr val="accent5"/>
          </a:lnRef>
          <a:fillRef idx="0">
            <a:schemeClr val="accent5"/>
          </a:fillRef>
          <a:effectRef idx="1">
            <a:schemeClr val="accent5"/>
          </a:effectRef>
          <a:fontRef idx="minor">
            <a:schemeClr val="tx1"/>
          </a:fontRef>
        </p:style>
      </p:cxnSp>
      <p:cxnSp>
        <p:nvCxnSpPr>
          <p:cNvPr id="14" name="Straight Connector 13">
            <a:extLst>
              <a:ext uri="{FF2B5EF4-FFF2-40B4-BE49-F238E27FC236}">
                <a16:creationId xmlns:a16="http://schemas.microsoft.com/office/drawing/2014/main" id="{C8717BAC-8FC9-40B5-8156-9A7E8DB5169C}"/>
              </a:ext>
            </a:extLst>
          </p:cNvPr>
          <p:cNvCxnSpPr>
            <a:cxnSpLocks/>
          </p:cNvCxnSpPr>
          <p:nvPr/>
        </p:nvCxnSpPr>
        <p:spPr>
          <a:xfrm flipH="1" flipV="1">
            <a:off x="8558074" y="4838330"/>
            <a:ext cx="188945" cy="449894"/>
          </a:xfrm>
          <a:prstGeom prst="line">
            <a:avLst/>
          </a:prstGeom>
        </p:spPr>
        <p:style>
          <a:lnRef idx="2">
            <a:schemeClr val="accent5"/>
          </a:lnRef>
          <a:fillRef idx="0">
            <a:schemeClr val="accent5"/>
          </a:fillRef>
          <a:effectRef idx="1">
            <a:schemeClr val="accent5"/>
          </a:effectRef>
          <a:fontRef idx="minor">
            <a:schemeClr val="tx1"/>
          </a:fontRef>
        </p:style>
      </p:cxnSp>
      <p:cxnSp>
        <p:nvCxnSpPr>
          <p:cNvPr id="16" name="Straight Connector 15">
            <a:extLst>
              <a:ext uri="{FF2B5EF4-FFF2-40B4-BE49-F238E27FC236}">
                <a16:creationId xmlns:a16="http://schemas.microsoft.com/office/drawing/2014/main" id="{47E1DA53-574A-4FBF-9435-F29A23B92C6E}"/>
              </a:ext>
            </a:extLst>
          </p:cNvPr>
          <p:cNvCxnSpPr>
            <a:cxnSpLocks/>
          </p:cNvCxnSpPr>
          <p:nvPr/>
        </p:nvCxnSpPr>
        <p:spPr>
          <a:xfrm flipH="1" flipV="1">
            <a:off x="8525711" y="4552950"/>
            <a:ext cx="45336" cy="311459"/>
          </a:xfrm>
          <a:prstGeom prst="line">
            <a:avLst/>
          </a:prstGeom>
        </p:spPr>
        <p:style>
          <a:lnRef idx="2">
            <a:schemeClr val="accent5"/>
          </a:lnRef>
          <a:fillRef idx="0">
            <a:schemeClr val="accent5"/>
          </a:fillRef>
          <a:effectRef idx="1">
            <a:schemeClr val="accent5"/>
          </a:effectRef>
          <a:fontRef idx="minor">
            <a:schemeClr val="tx1"/>
          </a:fontRef>
        </p:style>
      </p:cxnSp>
      <p:cxnSp>
        <p:nvCxnSpPr>
          <p:cNvPr id="18" name="Straight Connector 17">
            <a:extLst>
              <a:ext uri="{FF2B5EF4-FFF2-40B4-BE49-F238E27FC236}">
                <a16:creationId xmlns:a16="http://schemas.microsoft.com/office/drawing/2014/main" id="{6501C28C-62BF-4DC9-862C-D6E4CF37D405}"/>
              </a:ext>
            </a:extLst>
          </p:cNvPr>
          <p:cNvCxnSpPr>
            <a:cxnSpLocks/>
          </p:cNvCxnSpPr>
          <p:nvPr/>
        </p:nvCxnSpPr>
        <p:spPr>
          <a:xfrm flipH="1" flipV="1">
            <a:off x="8417584" y="4071914"/>
            <a:ext cx="108127" cy="481036"/>
          </a:xfrm>
          <a:prstGeom prst="line">
            <a:avLst/>
          </a:prstGeom>
        </p:spPr>
        <p:style>
          <a:lnRef idx="2">
            <a:schemeClr val="accent5"/>
          </a:lnRef>
          <a:fillRef idx="0">
            <a:schemeClr val="accent5"/>
          </a:fillRef>
          <a:effectRef idx="1">
            <a:schemeClr val="accent5"/>
          </a:effectRef>
          <a:fontRef idx="minor">
            <a:schemeClr val="tx1"/>
          </a:fontRef>
        </p:style>
      </p:cxnSp>
      <p:cxnSp>
        <p:nvCxnSpPr>
          <p:cNvPr id="21" name="Straight Connector 20">
            <a:extLst>
              <a:ext uri="{FF2B5EF4-FFF2-40B4-BE49-F238E27FC236}">
                <a16:creationId xmlns:a16="http://schemas.microsoft.com/office/drawing/2014/main" id="{2E913F07-B971-426C-AC9E-950357024BCD}"/>
              </a:ext>
            </a:extLst>
          </p:cNvPr>
          <p:cNvCxnSpPr>
            <a:cxnSpLocks/>
          </p:cNvCxnSpPr>
          <p:nvPr/>
        </p:nvCxnSpPr>
        <p:spPr>
          <a:xfrm flipH="1" flipV="1">
            <a:off x="8060119" y="3429000"/>
            <a:ext cx="357465" cy="645850"/>
          </a:xfrm>
          <a:prstGeom prst="line">
            <a:avLst/>
          </a:prstGeom>
        </p:spPr>
        <p:style>
          <a:lnRef idx="2">
            <a:schemeClr val="accent5"/>
          </a:lnRef>
          <a:fillRef idx="0">
            <a:schemeClr val="accent5"/>
          </a:fillRef>
          <a:effectRef idx="1">
            <a:schemeClr val="accent5"/>
          </a:effectRef>
          <a:fontRef idx="minor">
            <a:schemeClr val="tx1"/>
          </a:fontRef>
        </p:style>
      </p:cxnSp>
      <p:sp>
        <p:nvSpPr>
          <p:cNvPr id="4" name="Arrow: Right 3">
            <a:extLst>
              <a:ext uri="{FF2B5EF4-FFF2-40B4-BE49-F238E27FC236}">
                <a16:creationId xmlns:a16="http://schemas.microsoft.com/office/drawing/2014/main" id="{320B001F-05BB-46E8-A43F-71A037B5498B}"/>
              </a:ext>
            </a:extLst>
          </p:cNvPr>
          <p:cNvSpPr/>
          <p:nvPr/>
        </p:nvSpPr>
        <p:spPr>
          <a:xfrm rot="13223120">
            <a:off x="10833409" y="5560101"/>
            <a:ext cx="179109" cy="138540"/>
          </a:xfrm>
          <a:prstGeom prst="rightArrow">
            <a:avLst/>
          </a:prstGeom>
          <a:solidFill>
            <a:schemeClr val="accent4"/>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CA"/>
          </a:p>
        </p:txBody>
      </p:sp>
      <p:sp>
        <p:nvSpPr>
          <p:cNvPr id="22" name="Arrow: Right 21">
            <a:extLst>
              <a:ext uri="{FF2B5EF4-FFF2-40B4-BE49-F238E27FC236}">
                <a16:creationId xmlns:a16="http://schemas.microsoft.com/office/drawing/2014/main" id="{60295010-882F-4DE6-9B87-6185522FD716}"/>
              </a:ext>
            </a:extLst>
          </p:cNvPr>
          <p:cNvSpPr/>
          <p:nvPr/>
        </p:nvSpPr>
        <p:spPr>
          <a:xfrm rot="2420905">
            <a:off x="11034036" y="5725606"/>
            <a:ext cx="179109" cy="138540"/>
          </a:xfrm>
          <a:prstGeom prst="rightArrow">
            <a:avLst/>
          </a:prstGeom>
          <a:solidFill>
            <a:schemeClr val="accent4"/>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CA"/>
          </a:p>
        </p:txBody>
      </p:sp>
      <p:sp>
        <p:nvSpPr>
          <p:cNvPr id="23" name="Arrow: Right 22">
            <a:extLst>
              <a:ext uri="{FF2B5EF4-FFF2-40B4-BE49-F238E27FC236}">
                <a16:creationId xmlns:a16="http://schemas.microsoft.com/office/drawing/2014/main" id="{7872F219-C03B-48AE-9090-A168C3144DBE}"/>
              </a:ext>
            </a:extLst>
          </p:cNvPr>
          <p:cNvSpPr/>
          <p:nvPr/>
        </p:nvSpPr>
        <p:spPr>
          <a:xfrm rot="13223120">
            <a:off x="11234662" y="5891111"/>
            <a:ext cx="179109" cy="138540"/>
          </a:xfrm>
          <a:prstGeom prst="rightArrow">
            <a:avLst/>
          </a:prstGeom>
          <a:solidFill>
            <a:schemeClr val="accent4"/>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CA"/>
          </a:p>
        </p:txBody>
      </p:sp>
      <p:sp>
        <p:nvSpPr>
          <p:cNvPr id="24" name="Arrow: Right 23">
            <a:extLst>
              <a:ext uri="{FF2B5EF4-FFF2-40B4-BE49-F238E27FC236}">
                <a16:creationId xmlns:a16="http://schemas.microsoft.com/office/drawing/2014/main" id="{E42A4543-B272-4D96-9A5F-C7F4BC58A748}"/>
              </a:ext>
            </a:extLst>
          </p:cNvPr>
          <p:cNvSpPr/>
          <p:nvPr/>
        </p:nvSpPr>
        <p:spPr>
          <a:xfrm rot="2420905">
            <a:off x="11426850" y="6043120"/>
            <a:ext cx="179109" cy="138540"/>
          </a:xfrm>
          <a:prstGeom prst="rightArrow">
            <a:avLst/>
          </a:prstGeom>
          <a:solidFill>
            <a:schemeClr val="accent4"/>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CA"/>
          </a:p>
        </p:txBody>
      </p:sp>
      <p:sp>
        <p:nvSpPr>
          <p:cNvPr id="25" name="Arrow: Right 24">
            <a:extLst>
              <a:ext uri="{FF2B5EF4-FFF2-40B4-BE49-F238E27FC236}">
                <a16:creationId xmlns:a16="http://schemas.microsoft.com/office/drawing/2014/main" id="{EDC1CE7F-1383-4C13-85DD-DAA52C6BBF50}"/>
              </a:ext>
            </a:extLst>
          </p:cNvPr>
          <p:cNvSpPr/>
          <p:nvPr/>
        </p:nvSpPr>
        <p:spPr>
          <a:xfrm rot="13064233">
            <a:off x="11625496" y="6207961"/>
            <a:ext cx="179109" cy="138540"/>
          </a:xfrm>
          <a:prstGeom prst="rightArrow">
            <a:avLst/>
          </a:prstGeom>
          <a:solidFill>
            <a:schemeClr val="accent4"/>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CA"/>
          </a:p>
        </p:txBody>
      </p:sp>
      <p:sp>
        <p:nvSpPr>
          <p:cNvPr id="26" name="Arrow: Right 25">
            <a:extLst>
              <a:ext uri="{FF2B5EF4-FFF2-40B4-BE49-F238E27FC236}">
                <a16:creationId xmlns:a16="http://schemas.microsoft.com/office/drawing/2014/main" id="{88B05D14-F834-49A3-A3BC-1D6556A793D0}"/>
              </a:ext>
            </a:extLst>
          </p:cNvPr>
          <p:cNvSpPr/>
          <p:nvPr/>
        </p:nvSpPr>
        <p:spPr>
          <a:xfrm rot="2420905">
            <a:off x="11846540" y="6372802"/>
            <a:ext cx="179109" cy="138540"/>
          </a:xfrm>
          <a:prstGeom prst="rightArrow">
            <a:avLst/>
          </a:prstGeom>
          <a:solidFill>
            <a:schemeClr val="accent4"/>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CA"/>
          </a:p>
        </p:txBody>
      </p:sp>
      <p:cxnSp>
        <p:nvCxnSpPr>
          <p:cNvPr id="28" name="Straight Connector 27">
            <a:extLst>
              <a:ext uri="{FF2B5EF4-FFF2-40B4-BE49-F238E27FC236}">
                <a16:creationId xmlns:a16="http://schemas.microsoft.com/office/drawing/2014/main" id="{BA5E4FDB-3540-4F67-B6FC-3ED72D1BF4B5}"/>
              </a:ext>
            </a:extLst>
          </p:cNvPr>
          <p:cNvCxnSpPr>
            <a:cxnSpLocks/>
          </p:cNvCxnSpPr>
          <p:nvPr/>
        </p:nvCxnSpPr>
        <p:spPr>
          <a:xfrm>
            <a:off x="8605838" y="4781550"/>
            <a:ext cx="0" cy="506674"/>
          </a:xfrm>
          <a:prstGeom prst="line">
            <a:avLst/>
          </a:prstGeom>
          <a:ln w="38100">
            <a:solidFill>
              <a:srgbClr val="2407D5"/>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8867D177-E15C-4343-828E-5535491C17B2}"/>
              </a:ext>
            </a:extLst>
          </p:cNvPr>
          <p:cNvCxnSpPr>
            <a:cxnSpLocks/>
          </p:cNvCxnSpPr>
          <p:nvPr/>
        </p:nvCxnSpPr>
        <p:spPr>
          <a:xfrm>
            <a:off x="8605838" y="5288224"/>
            <a:ext cx="895350" cy="600236"/>
          </a:xfrm>
          <a:prstGeom prst="line">
            <a:avLst/>
          </a:prstGeom>
          <a:ln w="38100">
            <a:solidFill>
              <a:srgbClr val="2407D5"/>
            </a:solidFill>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82875B0A-1312-4556-9809-F4AF9F12ED3B}"/>
              </a:ext>
            </a:extLst>
          </p:cNvPr>
          <p:cNvCxnSpPr/>
          <p:nvPr/>
        </p:nvCxnSpPr>
        <p:spPr>
          <a:xfrm>
            <a:off x="9501188" y="5888460"/>
            <a:ext cx="1100137" cy="0"/>
          </a:xfrm>
          <a:prstGeom prst="straightConnector1">
            <a:avLst/>
          </a:prstGeom>
          <a:ln w="38100">
            <a:solidFill>
              <a:srgbClr val="2407D5"/>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4880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par>
                          <p:cTn id="11" fill="hold">
                            <p:stCondLst>
                              <p:cond delay="0"/>
                            </p:stCondLst>
                            <p:childTnLst>
                              <p:par>
                                <p:cTn id="12" presetID="22" presetClass="entr" presetSubtype="4"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par>
                          <p:cTn id="15" fill="hold">
                            <p:stCondLst>
                              <p:cond delay="500"/>
                            </p:stCondLst>
                            <p:childTnLst>
                              <p:par>
                                <p:cTn id="16" presetID="22" presetClass="entr" presetSubtype="4"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par>
                          <p:cTn id="19" fill="hold">
                            <p:stCondLst>
                              <p:cond delay="1000"/>
                            </p:stCondLst>
                            <p:childTnLst>
                              <p:par>
                                <p:cTn id="20" presetID="22" presetClass="entr" presetSubtype="4"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par>
                          <p:cTn id="23" fill="hold">
                            <p:stCondLst>
                              <p:cond delay="1500"/>
                            </p:stCondLst>
                            <p:childTnLst>
                              <p:par>
                                <p:cTn id="24" presetID="22" presetClass="entr" presetSubtype="4"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down)">
                                      <p:cBhvr>
                                        <p:cTn id="26" dur="500"/>
                                        <p:tgtEl>
                                          <p:spTgt spid="18"/>
                                        </p:tgtEl>
                                      </p:cBhvr>
                                    </p:animEffect>
                                  </p:childTnLst>
                                </p:cTn>
                              </p:par>
                            </p:childTnLst>
                          </p:cTn>
                        </p:par>
                        <p:par>
                          <p:cTn id="27" fill="hold">
                            <p:stCondLst>
                              <p:cond delay="2000"/>
                            </p:stCondLst>
                            <p:childTnLst>
                              <p:par>
                                <p:cTn id="28" presetID="22" presetClass="entr" presetSubtype="4"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down)">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2" end="2"/>
                                            </p:txEl>
                                          </p:spTgt>
                                        </p:tgtEl>
                                        <p:attrNameLst>
                                          <p:attrName>style.visibility</p:attrName>
                                        </p:attrNameLst>
                                      </p:cBhvr>
                                      <p:to>
                                        <p:strVal val="visible"/>
                                      </p:to>
                                    </p:set>
                                  </p:childTnLst>
                                </p:cTn>
                              </p:par>
                              <p:par>
                                <p:cTn id="35" presetID="22" presetClass="entr" presetSubtype="1"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par>
                          <p:cTn id="38" fill="hold">
                            <p:stCondLst>
                              <p:cond delay="500"/>
                            </p:stCondLst>
                            <p:childTnLst>
                              <p:par>
                                <p:cTn id="39" presetID="22" presetClass="entr" presetSubtype="8" fill="hold"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left)">
                                      <p:cBhvr>
                                        <p:cTn id="41" dur="500"/>
                                        <p:tgtEl>
                                          <p:spTgt spid="29"/>
                                        </p:tgtEl>
                                      </p:cBhvr>
                                    </p:animEffect>
                                  </p:childTnLst>
                                </p:cTn>
                              </p:par>
                            </p:childTnLst>
                          </p:cTn>
                        </p:par>
                        <p:par>
                          <p:cTn id="42" fill="hold">
                            <p:stCondLst>
                              <p:cond delay="1000"/>
                            </p:stCondLst>
                            <p:childTnLst>
                              <p:par>
                                <p:cTn id="43" presetID="22" presetClass="entr" presetSubtype="8" fill="hold"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left)">
                                      <p:cBhvr>
                                        <p:cTn id="45" dur="500"/>
                                        <p:tgtEl>
                                          <p:spTgt spid="30"/>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2">
                                            <p:txEl>
                                              <p:pRg st="4" end="4"/>
                                            </p:txEl>
                                          </p:spTgt>
                                        </p:tgtEl>
                                        <p:attrNameLst>
                                          <p:attrName>style.visibility</p:attrName>
                                        </p:attrNameLst>
                                      </p:cBhvr>
                                      <p:to>
                                        <p:strVal val="visible"/>
                                      </p:to>
                                    </p:set>
                                  </p:childTnLst>
                                </p:cTn>
                              </p:par>
                            </p:childTnLst>
                          </p:cTn>
                        </p:par>
                        <p:par>
                          <p:cTn id="54" fill="hold">
                            <p:stCondLst>
                              <p:cond delay="0"/>
                            </p:stCondLst>
                            <p:childTnLst>
                              <p:par>
                                <p:cTn id="55" presetID="22" presetClass="entr" presetSubtype="1"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wipe(up)">
                                      <p:cBhvr>
                                        <p:cTn id="57" dur="2000"/>
                                        <p:tgtEl>
                                          <p:spTgt spid="5"/>
                                        </p:tgtEl>
                                      </p:cBhvr>
                                    </p:animEffect>
                                  </p:childTnLst>
                                </p:cTn>
                              </p:par>
                              <p:par>
                                <p:cTn id="58" presetID="22" presetClass="entr" presetSubtype="4" fill="hold" nodeType="with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ipe(down)">
                                      <p:cBhvr>
                                        <p:cTn id="60" dur="2000"/>
                                        <p:tgtEl>
                                          <p:spTgt spid="9"/>
                                        </p:tgtEl>
                                      </p:cBhvr>
                                    </p:animEffect>
                                  </p:childTnLst>
                                </p:cTn>
                              </p:par>
                            </p:childTnLst>
                          </p:cTn>
                        </p:par>
                        <p:par>
                          <p:cTn id="61" fill="hold">
                            <p:stCondLst>
                              <p:cond delay="2000"/>
                            </p:stCondLst>
                            <p:childTnLst>
                              <p:par>
                                <p:cTn id="62" presetID="16" presetClass="entr" presetSubtype="21" fill="hold" nodeType="after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barn(inVertical)">
                                      <p:cBhvr>
                                        <p:cTn id="6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descr="Diagram, map&#10;&#10;Description automatically generated">
            <a:extLst>
              <a:ext uri="{FF2B5EF4-FFF2-40B4-BE49-F238E27FC236}">
                <a16:creationId xmlns:a16="http://schemas.microsoft.com/office/drawing/2014/main" id="{A17219D2-E236-4124-AED8-4B7EF4724F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9387" y="600174"/>
            <a:ext cx="6180138" cy="6180138"/>
          </a:xfrm>
          <a:prstGeom prst="rect">
            <a:avLst/>
          </a:prstGeom>
          <a:noFill/>
        </p:spPr>
      </p:pic>
      <p:sp>
        <p:nvSpPr>
          <p:cNvPr id="2" name="Content Placeholder 1">
            <a:extLst>
              <a:ext uri="{FF2B5EF4-FFF2-40B4-BE49-F238E27FC236}">
                <a16:creationId xmlns:a16="http://schemas.microsoft.com/office/drawing/2014/main" id="{59668DEF-FF1A-4670-9939-A82FC9C03F51}"/>
              </a:ext>
            </a:extLst>
          </p:cNvPr>
          <p:cNvSpPr>
            <a:spLocks noGrp="1"/>
          </p:cNvSpPr>
          <p:nvPr>
            <p:ph idx="1"/>
          </p:nvPr>
        </p:nvSpPr>
        <p:spPr>
          <a:xfrm>
            <a:off x="650450" y="1492025"/>
            <a:ext cx="5172992" cy="4396435"/>
          </a:xfrm>
        </p:spPr>
        <p:txBody>
          <a:bodyPr/>
          <a:lstStyle/>
          <a:p>
            <a:pPr marL="0" indent="0">
              <a:buNone/>
            </a:pPr>
            <a:r>
              <a:rPr lang="en-CA" b="1" dirty="0"/>
              <a:t>TRANSITING THE ZONE</a:t>
            </a:r>
          </a:p>
          <a:p>
            <a:pPr marL="285750" indent="-285750">
              <a:buFont typeface="Arial" panose="020B0604020202020204" pitchFamily="34" charset="0"/>
              <a:buChar char="•"/>
            </a:pPr>
            <a:r>
              <a:rPr lang="en-CA" dirty="0"/>
              <a:t>VFR AIRCRAFT CURRENTLY TRANSIT RANDOMLY OR FOLLOW THE HIGHWAY N-S</a:t>
            </a:r>
          </a:p>
          <a:p>
            <a:pPr marL="285750" indent="-285750">
              <a:buFont typeface="Arial" panose="020B0604020202020204" pitchFamily="34" charset="0"/>
              <a:buChar char="•"/>
            </a:pPr>
            <a:r>
              <a:rPr lang="en-CA" dirty="0"/>
              <a:t>FOLLOWING THE HIGHWAY CROSSES THE LADY2. DEPARTURE PATH TWICE AND INCREASES CONGESTION OVER LADYSMITH HARBOUR</a:t>
            </a:r>
          </a:p>
          <a:p>
            <a:pPr marL="0" indent="0">
              <a:buNone/>
            </a:pPr>
            <a:r>
              <a:rPr lang="en-CA" b="1" dirty="0"/>
              <a:t>NEW VTPC PROCEDURES</a:t>
            </a:r>
          </a:p>
          <a:p>
            <a:pPr marL="285750" indent="-285750">
              <a:buFont typeface="Arial" panose="020B0604020202020204" pitchFamily="34" charset="0"/>
              <a:buChar char="•"/>
            </a:pPr>
            <a:r>
              <a:rPr lang="en-CA" dirty="0"/>
              <a:t>N-S TRANSIT OVER WESTWOOD LAKE AND YELLOW POINT VIA GRAVEL PIT</a:t>
            </a:r>
          </a:p>
          <a:p>
            <a:pPr marL="285750" indent="-285750">
              <a:buFont typeface="Arial" panose="020B0604020202020204" pitchFamily="34" charset="0"/>
              <a:buChar char="•"/>
            </a:pPr>
            <a:r>
              <a:rPr lang="en-CA" dirty="0"/>
              <a:t>E-W TRANSIT OVER BUFFALO AND YELLOW POINT VIA GRAVEL PIT</a:t>
            </a:r>
          </a:p>
          <a:p>
            <a:pPr marL="285750" indent="-285750">
              <a:buFont typeface="Arial" panose="020B0604020202020204" pitchFamily="34" charset="0"/>
              <a:buChar char="•"/>
            </a:pPr>
            <a:r>
              <a:rPr lang="en-CA" dirty="0"/>
              <a:t>AIRCRAFT ARE EXPECTED TO TRANSIT AT 2500 FT</a:t>
            </a:r>
          </a:p>
          <a:p>
            <a:pPr marL="285750" indent="-285750">
              <a:buFont typeface="Arial" panose="020B0604020202020204" pitchFamily="34" charset="0"/>
              <a:buChar char="•"/>
            </a:pPr>
            <a:endParaRPr lang="en-CA" dirty="0"/>
          </a:p>
        </p:txBody>
      </p:sp>
      <p:sp>
        <p:nvSpPr>
          <p:cNvPr id="3" name="Title 2">
            <a:extLst>
              <a:ext uri="{FF2B5EF4-FFF2-40B4-BE49-F238E27FC236}">
                <a16:creationId xmlns:a16="http://schemas.microsoft.com/office/drawing/2014/main" id="{1C69EDEF-3E16-4D5C-B965-4621D84947BF}"/>
              </a:ext>
            </a:extLst>
          </p:cNvPr>
          <p:cNvSpPr>
            <a:spLocks noGrp="1"/>
          </p:cNvSpPr>
          <p:nvPr>
            <p:ph type="title"/>
          </p:nvPr>
        </p:nvSpPr>
        <p:spPr>
          <a:xfrm>
            <a:off x="650450" y="874653"/>
            <a:ext cx="5172992" cy="503478"/>
          </a:xfrm>
        </p:spPr>
        <p:txBody>
          <a:bodyPr/>
          <a:lstStyle/>
          <a:p>
            <a:r>
              <a:rPr lang="en-US" sz="2500" dirty="0"/>
              <a:t>VFR ROUTES</a:t>
            </a:r>
            <a:endParaRPr lang="en-CA" sz="2500" dirty="0"/>
          </a:p>
        </p:txBody>
      </p:sp>
      <p:cxnSp>
        <p:nvCxnSpPr>
          <p:cNvPr id="8" name="Straight Arrow Connector 7">
            <a:extLst>
              <a:ext uri="{FF2B5EF4-FFF2-40B4-BE49-F238E27FC236}">
                <a16:creationId xmlns:a16="http://schemas.microsoft.com/office/drawing/2014/main" id="{CA5291A0-B6BC-4415-B545-7A91A9B040F2}"/>
              </a:ext>
            </a:extLst>
          </p:cNvPr>
          <p:cNvCxnSpPr>
            <a:cxnSpLocks/>
          </p:cNvCxnSpPr>
          <p:nvPr/>
        </p:nvCxnSpPr>
        <p:spPr>
          <a:xfrm>
            <a:off x="6496050" y="4333875"/>
            <a:ext cx="1448020" cy="152400"/>
          </a:xfrm>
          <a:prstGeom prst="straightConnector1">
            <a:avLst/>
          </a:prstGeom>
          <a:ln w="38100">
            <a:solidFill>
              <a:srgbClr val="00B050"/>
            </a:solidFill>
            <a:headEnd type="triangle"/>
            <a:tailEnd type="triangle"/>
          </a:ln>
        </p:spPr>
        <p:style>
          <a:lnRef idx="2">
            <a:schemeClr val="accent3"/>
          </a:lnRef>
          <a:fillRef idx="0">
            <a:schemeClr val="accent3"/>
          </a:fillRef>
          <a:effectRef idx="1">
            <a:schemeClr val="accent3"/>
          </a:effectRef>
          <a:fontRef idx="minor">
            <a:schemeClr val="tx1"/>
          </a:fontRef>
        </p:style>
      </p:cxnSp>
      <p:cxnSp>
        <p:nvCxnSpPr>
          <p:cNvPr id="11" name="Straight Arrow Connector 10">
            <a:extLst>
              <a:ext uri="{FF2B5EF4-FFF2-40B4-BE49-F238E27FC236}">
                <a16:creationId xmlns:a16="http://schemas.microsoft.com/office/drawing/2014/main" id="{07A39188-1518-4CD9-9E7C-D065116409FE}"/>
              </a:ext>
            </a:extLst>
          </p:cNvPr>
          <p:cNvCxnSpPr>
            <a:cxnSpLocks/>
          </p:cNvCxnSpPr>
          <p:nvPr/>
        </p:nvCxnSpPr>
        <p:spPr>
          <a:xfrm>
            <a:off x="8060119" y="4524744"/>
            <a:ext cx="1838923" cy="395346"/>
          </a:xfrm>
          <a:prstGeom prst="straightConnector1">
            <a:avLst/>
          </a:prstGeom>
          <a:ln w="38100">
            <a:solidFill>
              <a:srgbClr val="00B050"/>
            </a:solidFill>
            <a:headEnd type="triangle"/>
            <a:tailEnd type="triangle"/>
          </a:ln>
        </p:spPr>
        <p:style>
          <a:lnRef idx="2">
            <a:schemeClr val="accent3"/>
          </a:lnRef>
          <a:fillRef idx="0">
            <a:schemeClr val="accent3"/>
          </a:fillRef>
          <a:effectRef idx="1">
            <a:schemeClr val="accent3"/>
          </a:effectRef>
          <a:fontRef idx="minor">
            <a:schemeClr val="tx1"/>
          </a:fontRef>
        </p:style>
      </p:cxnSp>
      <p:cxnSp>
        <p:nvCxnSpPr>
          <p:cNvPr id="6" name="Straight Connector 5">
            <a:extLst>
              <a:ext uri="{FF2B5EF4-FFF2-40B4-BE49-F238E27FC236}">
                <a16:creationId xmlns:a16="http://schemas.microsoft.com/office/drawing/2014/main" id="{E4F693F5-6EF6-4FB2-9AB5-2BDA56965354}"/>
              </a:ext>
            </a:extLst>
          </p:cNvPr>
          <p:cNvCxnSpPr>
            <a:cxnSpLocks/>
          </p:cNvCxnSpPr>
          <p:nvPr/>
        </p:nvCxnSpPr>
        <p:spPr>
          <a:xfrm flipH="1" flipV="1">
            <a:off x="8717872" y="5273336"/>
            <a:ext cx="1526959" cy="1420427"/>
          </a:xfrm>
          <a:prstGeom prst="line">
            <a:avLst/>
          </a:prstGeom>
        </p:spPr>
        <p:style>
          <a:lnRef idx="2">
            <a:schemeClr val="accent5"/>
          </a:lnRef>
          <a:fillRef idx="0">
            <a:schemeClr val="accent5"/>
          </a:fillRef>
          <a:effectRef idx="1">
            <a:schemeClr val="accent5"/>
          </a:effectRef>
          <a:fontRef idx="minor">
            <a:schemeClr val="tx1"/>
          </a:fontRef>
        </p:style>
      </p:cxnSp>
      <p:cxnSp>
        <p:nvCxnSpPr>
          <p:cNvPr id="14" name="Straight Connector 13">
            <a:extLst>
              <a:ext uri="{FF2B5EF4-FFF2-40B4-BE49-F238E27FC236}">
                <a16:creationId xmlns:a16="http://schemas.microsoft.com/office/drawing/2014/main" id="{C8717BAC-8FC9-40B5-8156-9A7E8DB5169C}"/>
              </a:ext>
            </a:extLst>
          </p:cNvPr>
          <p:cNvCxnSpPr>
            <a:cxnSpLocks/>
          </p:cNvCxnSpPr>
          <p:nvPr/>
        </p:nvCxnSpPr>
        <p:spPr>
          <a:xfrm flipH="1" flipV="1">
            <a:off x="8558074" y="4838330"/>
            <a:ext cx="188945" cy="449894"/>
          </a:xfrm>
          <a:prstGeom prst="line">
            <a:avLst/>
          </a:prstGeom>
        </p:spPr>
        <p:style>
          <a:lnRef idx="2">
            <a:schemeClr val="accent5"/>
          </a:lnRef>
          <a:fillRef idx="0">
            <a:schemeClr val="accent5"/>
          </a:fillRef>
          <a:effectRef idx="1">
            <a:schemeClr val="accent5"/>
          </a:effectRef>
          <a:fontRef idx="minor">
            <a:schemeClr val="tx1"/>
          </a:fontRef>
        </p:style>
      </p:cxnSp>
      <p:cxnSp>
        <p:nvCxnSpPr>
          <p:cNvPr id="16" name="Straight Connector 15">
            <a:extLst>
              <a:ext uri="{FF2B5EF4-FFF2-40B4-BE49-F238E27FC236}">
                <a16:creationId xmlns:a16="http://schemas.microsoft.com/office/drawing/2014/main" id="{47E1DA53-574A-4FBF-9435-F29A23B92C6E}"/>
              </a:ext>
            </a:extLst>
          </p:cNvPr>
          <p:cNvCxnSpPr>
            <a:cxnSpLocks/>
          </p:cNvCxnSpPr>
          <p:nvPr/>
        </p:nvCxnSpPr>
        <p:spPr>
          <a:xfrm flipH="1" flipV="1">
            <a:off x="8525711" y="4552950"/>
            <a:ext cx="45336" cy="311459"/>
          </a:xfrm>
          <a:prstGeom prst="line">
            <a:avLst/>
          </a:prstGeom>
        </p:spPr>
        <p:style>
          <a:lnRef idx="2">
            <a:schemeClr val="accent5"/>
          </a:lnRef>
          <a:fillRef idx="0">
            <a:schemeClr val="accent5"/>
          </a:fillRef>
          <a:effectRef idx="1">
            <a:schemeClr val="accent5"/>
          </a:effectRef>
          <a:fontRef idx="minor">
            <a:schemeClr val="tx1"/>
          </a:fontRef>
        </p:style>
      </p:cxnSp>
      <p:cxnSp>
        <p:nvCxnSpPr>
          <p:cNvPr id="18" name="Straight Connector 17">
            <a:extLst>
              <a:ext uri="{FF2B5EF4-FFF2-40B4-BE49-F238E27FC236}">
                <a16:creationId xmlns:a16="http://schemas.microsoft.com/office/drawing/2014/main" id="{6501C28C-62BF-4DC9-862C-D6E4CF37D405}"/>
              </a:ext>
            </a:extLst>
          </p:cNvPr>
          <p:cNvCxnSpPr>
            <a:cxnSpLocks/>
          </p:cNvCxnSpPr>
          <p:nvPr/>
        </p:nvCxnSpPr>
        <p:spPr>
          <a:xfrm flipH="1" flipV="1">
            <a:off x="8417584" y="4071914"/>
            <a:ext cx="108127" cy="481036"/>
          </a:xfrm>
          <a:prstGeom prst="line">
            <a:avLst/>
          </a:prstGeom>
        </p:spPr>
        <p:style>
          <a:lnRef idx="2">
            <a:schemeClr val="accent5"/>
          </a:lnRef>
          <a:fillRef idx="0">
            <a:schemeClr val="accent5"/>
          </a:fillRef>
          <a:effectRef idx="1">
            <a:schemeClr val="accent5"/>
          </a:effectRef>
          <a:fontRef idx="minor">
            <a:schemeClr val="tx1"/>
          </a:fontRef>
        </p:style>
      </p:cxnSp>
      <p:cxnSp>
        <p:nvCxnSpPr>
          <p:cNvPr id="21" name="Straight Connector 20">
            <a:extLst>
              <a:ext uri="{FF2B5EF4-FFF2-40B4-BE49-F238E27FC236}">
                <a16:creationId xmlns:a16="http://schemas.microsoft.com/office/drawing/2014/main" id="{2E913F07-B971-426C-AC9E-950357024BCD}"/>
              </a:ext>
            </a:extLst>
          </p:cNvPr>
          <p:cNvCxnSpPr>
            <a:cxnSpLocks/>
          </p:cNvCxnSpPr>
          <p:nvPr/>
        </p:nvCxnSpPr>
        <p:spPr>
          <a:xfrm flipH="1" flipV="1">
            <a:off x="8060119" y="3429000"/>
            <a:ext cx="357465" cy="645850"/>
          </a:xfrm>
          <a:prstGeom prst="line">
            <a:avLst/>
          </a:prstGeom>
        </p:spPr>
        <p:style>
          <a:lnRef idx="2">
            <a:schemeClr val="accent5"/>
          </a:lnRef>
          <a:fillRef idx="0">
            <a:schemeClr val="accent5"/>
          </a:fillRef>
          <a:effectRef idx="1">
            <a:schemeClr val="accent5"/>
          </a:effectRef>
          <a:fontRef idx="minor">
            <a:schemeClr val="tx1"/>
          </a:fontRef>
        </p:style>
      </p:cxnSp>
      <p:cxnSp>
        <p:nvCxnSpPr>
          <p:cNvPr id="37" name="Straight Connector 36">
            <a:extLst>
              <a:ext uri="{FF2B5EF4-FFF2-40B4-BE49-F238E27FC236}">
                <a16:creationId xmlns:a16="http://schemas.microsoft.com/office/drawing/2014/main" id="{718C1261-E89E-459C-9BD8-6DA0C327AFF0}"/>
              </a:ext>
            </a:extLst>
          </p:cNvPr>
          <p:cNvCxnSpPr>
            <a:cxnSpLocks/>
          </p:cNvCxnSpPr>
          <p:nvPr/>
        </p:nvCxnSpPr>
        <p:spPr>
          <a:xfrm>
            <a:off x="8605838" y="4781550"/>
            <a:ext cx="0" cy="506674"/>
          </a:xfrm>
          <a:prstGeom prst="line">
            <a:avLst/>
          </a:prstGeom>
          <a:ln w="38100">
            <a:solidFill>
              <a:srgbClr val="2407D5"/>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94C2A382-FE5C-4BC1-B7EA-43F3F53CEB07}"/>
              </a:ext>
            </a:extLst>
          </p:cNvPr>
          <p:cNvCxnSpPr>
            <a:cxnSpLocks/>
          </p:cNvCxnSpPr>
          <p:nvPr/>
        </p:nvCxnSpPr>
        <p:spPr>
          <a:xfrm>
            <a:off x="8605838" y="5288224"/>
            <a:ext cx="895350" cy="600236"/>
          </a:xfrm>
          <a:prstGeom prst="line">
            <a:avLst/>
          </a:prstGeom>
          <a:ln w="38100">
            <a:solidFill>
              <a:srgbClr val="2407D5"/>
            </a:solidFill>
          </a:ln>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E364A57C-2A12-4E56-BB5A-33B6E87F6E83}"/>
              </a:ext>
            </a:extLst>
          </p:cNvPr>
          <p:cNvCxnSpPr/>
          <p:nvPr/>
        </p:nvCxnSpPr>
        <p:spPr>
          <a:xfrm>
            <a:off x="9501188" y="5888460"/>
            <a:ext cx="1100137" cy="0"/>
          </a:xfrm>
          <a:prstGeom prst="straightConnector1">
            <a:avLst/>
          </a:prstGeom>
          <a:ln w="38100">
            <a:solidFill>
              <a:srgbClr val="2407D5"/>
            </a:solidFill>
            <a:tailEnd type="triangle"/>
          </a:ln>
        </p:spPr>
        <p:style>
          <a:lnRef idx="2">
            <a:schemeClr val="accent1"/>
          </a:lnRef>
          <a:fillRef idx="0">
            <a:schemeClr val="accent1"/>
          </a:fillRef>
          <a:effectRef idx="1">
            <a:schemeClr val="accent1"/>
          </a:effectRef>
          <a:fontRef idx="minor">
            <a:schemeClr val="tx1"/>
          </a:fontRef>
        </p:style>
      </p:cxnSp>
      <p:sp>
        <p:nvSpPr>
          <p:cNvPr id="15" name="Arrow: Right 14">
            <a:extLst>
              <a:ext uri="{FF2B5EF4-FFF2-40B4-BE49-F238E27FC236}">
                <a16:creationId xmlns:a16="http://schemas.microsoft.com/office/drawing/2014/main" id="{4846A586-94CE-427F-9269-F6EACF21E233}"/>
              </a:ext>
            </a:extLst>
          </p:cNvPr>
          <p:cNvSpPr/>
          <p:nvPr/>
        </p:nvSpPr>
        <p:spPr>
          <a:xfrm rot="13223120">
            <a:off x="10833409" y="5560101"/>
            <a:ext cx="179109" cy="138540"/>
          </a:xfrm>
          <a:prstGeom prst="rightArrow">
            <a:avLst/>
          </a:prstGeom>
          <a:solidFill>
            <a:schemeClr val="accent4"/>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CA"/>
          </a:p>
        </p:txBody>
      </p:sp>
      <p:sp>
        <p:nvSpPr>
          <p:cNvPr id="17" name="Arrow: Right 16">
            <a:extLst>
              <a:ext uri="{FF2B5EF4-FFF2-40B4-BE49-F238E27FC236}">
                <a16:creationId xmlns:a16="http://schemas.microsoft.com/office/drawing/2014/main" id="{82BDB285-2877-41DD-A54B-28DB7AFE30A0}"/>
              </a:ext>
            </a:extLst>
          </p:cNvPr>
          <p:cNvSpPr/>
          <p:nvPr/>
        </p:nvSpPr>
        <p:spPr>
          <a:xfrm rot="2420905">
            <a:off x="11034036" y="5725606"/>
            <a:ext cx="179109" cy="138540"/>
          </a:xfrm>
          <a:prstGeom prst="rightArrow">
            <a:avLst/>
          </a:prstGeom>
          <a:solidFill>
            <a:schemeClr val="accent4"/>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CA"/>
          </a:p>
        </p:txBody>
      </p:sp>
      <p:sp>
        <p:nvSpPr>
          <p:cNvPr id="19" name="Arrow: Right 18">
            <a:extLst>
              <a:ext uri="{FF2B5EF4-FFF2-40B4-BE49-F238E27FC236}">
                <a16:creationId xmlns:a16="http://schemas.microsoft.com/office/drawing/2014/main" id="{2886ECAB-BA92-4483-A1F6-358AD085C4EB}"/>
              </a:ext>
            </a:extLst>
          </p:cNvPr>
          <p:cNvSpPr/>
          <p:nvPr/>
        </p:nvSpPr>
        <p:spPr>
          <a:xfrm rot="13223120">
            <a:off x="11234662" y="5891111"/>
            <a:ext cx="179109" cy="138540"/>
          </a:xfrm>
          <a:prstGeom prst="rightArrow">
            <a:avLst/>
          </a:prstGeom>
          <a:solidFill>
            <a:schemeClr val="accent4"/>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CA"/>
          </a:p>
        </p:txBody>
      </p:sp>
      <p:sp>
        <p:nvSpPr>
          <p:cNvPr id="20" name="Arrow: Right 19">
            <a:extLst>
              <a:ext uri="{FF2B5EF4-FFF2-40B4-BE49-F238E27FC236}">
                <a16:creationId xmlns:a16="http://schemas.microsoft.com/office/drawing/2014/main" id="{C044C7B2-831A-4C9A-9B6F-2B8E4986CBEF}"/>
              </a:ext>
            </a:extLst>
          </p:cNvPr>
          <p:cNvSpPr/>
          <p:nvPr/>
        </p:nvSpPr>
        <p:spPr>
          <a:xfrm rot="2420905">
            <a:off x="11426850" y="6043120"/>
            <a:ext cx="179109" cy="138540"/>
          </a:xfrm>
          <a:prstGeom prst="rightArrow">
            <a:avLst/>
          </a:prstGeom>
          <a:solidFill>
            <a:schemeClr val="accent4"/>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CA"/>
          </a:p>
        </p:txBody>
      </p:sp>
      <p:sp>
        <p:nvSpPr>
          <p:cNvPr id="22" name="Arrow: Right 21">
            <a:extLst>
              <a:ext uri="{FF2B5EF4-FFF2-40B4-BE49-F238E27FC236}">
                <a16:creationId xmlns:a16="http://schemas.microsoft.com/office/drawing/2014/main" id="{9AEAF7FB-9ED4-43A3-B551-C694EDE24C1D}"/>
              </a:ext>
            </a:extLst>
          </p:cNvPr>
          <p:cNvSpPr/>
          <p:nvPr/>
        </p:nvSpPr>
        <p:spPr>
          <a:xfrm rot="13064233">
            <a:off x="11625496" y="6207961"/>
            <a:ext cx="179109" cy="138540"/>
          </a:xfrm>
          <a:prstGeom prst="rightArrow">
            <a:avLst/>
          </a:prstGeom>
          <a:solidFill>
            <a:schemeClr val="accent4"/>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CA"/>
          </a:p>
        </p:txBody>
      </p:sp>
      <p:sp>
        <p:nvSpPr>
          <p:cNvPr id="23" name="Arrow: Right 22">
            <a:extLst>
              <a:ext uri="{FF2B5EF4-FFF2-40B4-BE49-F238E27FC236}">
                <a16:creationId xmlns:a16="http://schemas.microsoft.com/office/drawing/2014/main" id="{957D63FB-3AAB-4288-8FD7-276037785E90}"/>
              </a:ext>
            </a:extLst>
          </p:cNvPr>
          <p:cNvSpPr/>
          <p:nvPr/>
        </p:nvSpPr>
        <p:spPr>
          <a:xfrm rot="2420905">
            <a:off x="11846540" y="6372802"/>
            <a:ext cx="179109" cy="138540"/>
          </a:xfrm>
          <a:prstGeom prst="rightArrow">
            <a:avLst/>
          </a:prstGeom>
          <a:solidFill>
            <a:schemeClr val="accent4"/>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53281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2000"/>
                                        <p:tgtEl>
                                          <p:spTgt spid="11"/>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710532-9219-4B15-8E23-5C08340EA120}"/>
              </a:ext>
            </a:extLst>
          </p:cNvPr>
          <p:cNvSpPr>
            <a:spLocks noGrp="1"/>
          </p:cNvSpPr>
          <p:nvPr>
            <p:ph type="title"/>
          </p:nvPr>
        </p:nvSpPr>
        <p:spPr>
          <a:xfrm>
            <a:off x="830400" y="875020"/>
            <a:ext cx="10531200" cy="503478"/>
          </a:xfrm>
        </p:spPr>
        <p:txBody>
          <a:bodyPr/>
          <a:lstStyle/>
          <a:p>
            <a:pPr algn="ctr"/>
            <a:r>
              <a:rPr lang="en-CA" dirty="0"/>
              <a:t>Questions?</a:t>
            </a:r>
          </a:p>
        </p:txBody>
      </p:sp>
      <p:sp>
        <p:nvSpPr>
          <p:cNvPr id="4" name="Text Placeholder 3">
            <a:extLst>
              <a:ext uri="{FF2B5EF4-FFF2-40B4-BE49-F238E27FC236}">
                <a16:creationId xmlns:a16="http://schemas.microsoft.com/office/drawing/2014/main" id="{AAD8AA84-9451-45B9-B0F1-DBDF44AD13D1}"/>
              </a:ext>
            </a:extLst>
          </p:cNvPr>
          <p:cNvSpPr>
            <a:spLocks noGrp="1"/>
          </p:cNvSpPr>
          <p:nvPr>
            <p:ph type="body" sz="quarter" idx="14"/>
          </p:nvPr>
        </p:nvSpPr>
        <p:spPr>
          <a:xfrm>
            <a:off x="829067" y="3014916"/>
            <a:ext cx="10532533" cy="567098"/>
          </a:xfrm>
        </p:spPr>
        <p:txBody>
          <a:bodyPr/>
          <a:lstStyle/>
          <a:p>
            <a:pPr algn="ctr"/>
            <a:r>
              <a:rPr lang="en-CA" sz="3000" b="1" dirty="0"/>
              <a:t>THE END</a:t>
            </a:r>
          </a:p>
        </p:txBody>
      </p:sp>
      <p:sp>
        <p:nvSpPr>
          <p:cNvPr id="8" name="Content Placeholder 7">
            <a:extLst>
              <a:ext uri="{FF2B5EF4-FFF2-40B4-BE49-F238E27FC236}">
                <a16:creationId xmlns:a16="http://schemas.microsoft.com/office/drawing/2014/main" id="{76FBD06E-F884-4424-831A-83A4FA6464FF}"/>
              </a:ext>
            </a:extLst>
          </p:cNvPr>
          <p:cNvSpPr>
            <a:spLocks noGrp="1"/>
          </p:cNvSpPr>
          <p:nvPr>
            <p:ph idx="1"/>
          </p:nvPr>
        </p:nvSpPr>
        <p:spPr/>
        <p:txBody>
          <a:bodyPr/>
          <a:lstStyle/>
          <a:p>
            <a:endParaRPr lang="en-CA"/>
          </a:p>
        </p:txBody>
      </p:sp>
    </p:spTree>
    <p:extLst>
      <p:ext uri="{BB962C8B-B14F-4D97-AF65-F5344CB8AC3E}">
        <p14:creationId xmlns:p14="http://schemas.microsoft.com/office/powerpoint/2010/main" val="48122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xit" presetSubtype="0" fill="hold" grpId="0" nodeType="withEffect">
                                  <p:stCondLst>
                                    <p:cond delay="0"/>
                                  </p:stCondLst>
                                  <p:childTnLst>
                                    <p:animEffect transition="out" filter="fade">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childTnLst>
                          </p:cTn>
                        </p:par>
                        <p:par>
                          <p:cTn id="11" fill="hold">
                            <p:stCondLst>
                              <p:cond delay="500"/>
                            </p:stCondLst>
                            <p:childTnLst>
                              <p:par>
                                <p:cTn id="12" presetID="32" presetClass="emph" presetSubtype="0" fill="hold" grpId="1" nodeType="afterEffect">
                                  <p:stCondLst>
                                    <p:cond delay="0"/>
                                  </p:stCondLst>
                                  <p:childTnLst>
                                    <p:animRot by="120000">
                                      <p:cBhvr>
                                        <p:cTn id="13" dur="100" fill="hold">
                                          <p:stCondLst>
                                            <p:cond delay="0"/>
                                          </p:stCondLst>
                                        </p:cTn>
                                        <p:tgtEl>
                                          <p:spTgt spid="4">
                                            <p:txEl>
                                              <p:pRg st="0" end="0"/>
                                            </p:txEl>
                                          </p:spTgt>
                                        </p:tgtEl>
                                        <p:attrNameLst>
                                          <p:attrName>r</p:attrName>
                                        </p:attrNameLst>
                                      </p:cBhvr>
                                    </p:animRot>
                                    <p:animRot by="-240000">
                                      <p:cBhvr>
                                        <p:cTn id="14" dur="200" fill="hold">
                                          <p:stCondLst>
                                            <p:cond delay="200"/>
                                          </p:stCondLst>
                                        </p:cTn>
                                        <p:tgtEl>
                                          <p:spTgt spid="4">
                                            <p:txEl>
                                              <p:pRg st="0" end="0"/>
                                            </p:txEl>
                                          </p:spTgt>
                                        </p:tgtEl>
                                        <p:attrNameLst>
                                          <p:attrName>r</p:attrName>
                                        </p:attrNameLst>
                                      </p:cBhvr>
                                    </p:animRot>
                                    <p:animRot by="240000">
                                      <p:cBhvr>
                                        <p:cTn id="15" dur="200" fill="hold">
                                          <p:stCondLst>
                                            <p:cond delay="400"/>
                                          </p:stCondLst>
                                        </p:cTn>
                                        <p:tgtEl>
                                          <p:spTgt spid="4">
                                            <p:txEl>
                                              <p:pRg st="0" end="0"/>
                                            </p:txEl>
                                          </p:spTgt>
                                        </p:tgtEl>
                                        <p:attrNameLst>
                                          <p:attrName>r</p:attrName>
                                        </p:attrNameLst>
                                      </p:cBhvr>
                                    </p:animRot>
                                    <p:animRot by="-240000">
                                      <p:cBhvr>
                                        <p:cTn id="16" dur="200" fill="hold">
                                          <p:stCondLst>
                                            <p:cond delay="600"/>
                                          </p:stCondLst>
                                        </p:cTn>
                                        <p:tgtEl>
                                          <p:spTgt spid="4">
                                            <p:txEl>
                                              <p:pRg st="0" end="0"/>
                                            </p:txEl>
                                          </p:spTgt>
                                        </p:tgtEl>
                                        <p:attrNameLst>
                                          <p:attrName>r</p:attrName>
                                        </p:attrNameLst>
                                      </p:cBhvr>
                                    </p:animRot>
                                    <p:animRot by="120000">
                                      <p:cBhvr>
                                        <p:cTn id="17" dur="200" fill="hold">
                                          <p:stCondLst>
                                            <p:cond delay="800"/>
                                          </p:stCondLst>
                                        </p:cTn>
                                        <p:tgtEl>
                                          <p:spTgt spid="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P spid="4" grpI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3">
            <a:extLst>
              <a:ext uri="{FF2B5EF4-FFF2-40B4-BE49-F238E27FC236}">
                <a16:creationId xmlns:a16="http://schemas.microsoft.com/office/drawing/2014/main" id="{C610850E-1A44-4055-B585-0520C0AAAA9F}"/>
              </a:ext>
            </a:extLst>
          </p:cNvPr>
          <p:cNvSpPr txBox="1">
            <a:spLocks/>
          </p:cNvSpPr>
          <p:nvPr/>
        </p:nvSpPr>
        <p:spPr>
          <a:xfrm>
            <a:off x="653168" y="1435101"/>
            <a:ext cx="5354439" cy="4691063"/>
          </a:xfrm>
          <a:prstGeom prst="rect">
            <a:avLst/>
          </a:prstGeom>
        </p:spPr>
        <p:txBody>
          <a:bodyPr/>
          <a:lstStyle>
            <a:lvl1pPr marL="342900" indent="-342900" algn="l" defTabSz="457200" rtl="0" eaLnBrk="1" latinLnBrk="0" hangingPunct="1">
              <a:lnSpc>
                <a:spcPct val="100000"/>
              </a:lnSpc>
              <a:spcBef>
                <a:spcPts val="800"/>
              </a:spcBef>
              <a:buClr>
                <a:schemeClr val="accent2"/>
              </a:buClr>
              <a:buFont typeface="Lucida Grande"/>
              <a:buChar char="›"/>
              <a:defRPr sz="1800" b="0" i="0" kern="1200">
                <a:solidFill>
                  <a:schemeClr val="bg1"/>
                </a:solidFill>
                <a:latin typeface="+mn-lt"/>
                <a:ea typeface="+mn-ea"/>
                <a:cs typeface="Nunito Sans Regular"/>
              </a:defRPr>
            </a:lvl1pPr>
            <a:lvl2pPr marL="742950" indent="-285750" algn="l" defTabSz="457200" rtl="0" eaLnBrk="1" latinLnBrk="0" hangingPunct="1">
              <a:lnSpc>
                <a:spcPct val="100000"/>
              </a:lnSpc>
              <a:spcBef>
                <a:spcPts val="800"/>
              </a:spcBef>
              <a:buClr>
                <a:schemeClr val="bg2"/>
              </a:buClr>
              <a:buFont typeface="Arial"/>
              <a:buChar char="•"/>
              <a:defRPr sz="1600" b="0" i="0" kern="1200">
                <a:solidFill>
                  <a:schemeClr val="bg2"/>
                </a:solidFill>
                <a:latin typeface="+mn-lt"/>
                <a:ea typeface="+mn-ea"/>
                <a:cs typeface="Nunito Sans Regular"/>
              </a:defRPr>
            </a:lvl2pPr>
            <a:lvl3pPr marL="1143000" indent="-228600" algn="l" defTabSz="457200" rtl="0" eaLnBrk="1" latinLnBrk="0" hangingPunct="1">
              <a:lnSpc>
                <a:spcPct val="100000"/>
              </a:lnSpc>
              <a:spcBef>
                <a:spcPts val="800"/>
              </a:spcBef>
              <a:buClr>
                <a:schemeClr val="accent2"/>
              </a:buClr>
              <a:buFont typeface="Lucida Grande"/>
              <a:buChar char="›"/>
              <a:defRPr sz="1400" b="0" i="0" kern="1200">
                <a:solidFill>
                  <a:schemeClr val="bg1"/>
                </a:solidFill>
                <a:latin typeface="+mn-lt"/>
                <a:ea typeface="+mn-ea"/>
                <a:cs typeface="Nunito Sans Regular"/>
              </a:defRPr>
            </a:lvl3pPr>
            <a:lvl4pPr marL="1600200" indent="-228600" algn="l" defTabSz="457200" rtl="0" eaLnBrk="1" latinLnBrk="0" hangingPunct="1">
              <a:lnSpc>
                <a:spcPct val="100000"/>
              </a:lnSpc>
              <a:spcBef>
                <a:spcPts val="800"/>
              </a:spcBef>
              <a:buClr>
                <a:schemeClr val="bg2"/>
              </a:buClr>
              <a:buFont typeface="Arial"/>
              <a:buChar char="•"/>
              <a:defRPr sz="1200" b="0" i="0" kern="1200">
                <a:solidFill>
                  <a:schemeClr val="bg2"/>
                </a:solidFill>
                <a:latin typeface="+mn-lt"/>
                <a:ea typeface="+mn-ea"/>
                <a:cs typeface="Nunito Sans Regular"/>
              </a:defRPr>
            </a:lvl4pPr>
            <a:lvl5pPr marL="2057400" indent="-228600" algn="l" defTabSz="457200" rtl="0" eaLnBrk="1" latinLnBrk="0" hangingPunct="1">
              <a:lnSpc>
                <a:spcPct val="100000"/>
              </a:lnSpc>
              <a:spcBef>
                <a:spcPts val="800"/>
              </a:spcBef>
              <a:buClr>
                <a:schemeClr val="accent2"/>
              </a:buClr>
              <a:buFont typeface="Lucida Grande"/>
              <a:buChar char="–"/>
              <a:defRPr sz="1200" b="0" i="0" kern="1200">
                <a:solidFill>
                  <a:schemeClr val="bg1"/>
                </a:solidFill>
                <a:latin typeface="+mn-lt"/>
                <a:ea typeface="+mn-ea"/>
                <a:cs typeface="Nunito Sans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CA" dirty="0"/>
              <a:t>IN NE CORNER OF CYCD CIRCUIT </a:t>
            </a:r>
          </a:p>
          <a:p>
            <a:pPr marL="285750" indent="-285750">
              <a:buFont typeface="Arial" panose="020B0604020202020204" pitchFamily="34" charset="0"/>
              <a:buChar char="•"/>
            </a:pPr>
            <a:r>
              <a:rPr lang="en-CA" dirty="0"/>
              <a:t>ALL ARRIVALS AND DEPARTURES ARE NORTHWEST OR SOUTHEAST</a:t>
            </a:r>
          </a:p>
          <a:p>
            <a:pPr marL="285750" indent="-285750">
              <a:buFont typeface="Arial" panose="020B0604020202020204" pitchFamily="34" charset="0"/>
              <a:buChar char="•"/>
            </a:pPr>
            <a:r>
              <a:rPr lang="en-CA" dirty="0"/>
              <a:t>CIRCUITS AND TRAINING ARE HIGHLY DISCOURAGED</a:t>
            </a:r>
          </a:p>
          <a:p>
            <a:pPr marL="285750" indent="-285750">
              <a:buFont typeface="Arial" panose="020B0604020202020204" pitchFamily="34" charset="0"/>
              <a:buChar char="•"/>
            </a:pPr>
            <a:r>
              <a:rPr lang="en-CA" dirty="0"/>
              <a:t>CIRCUITS ARE TO THE WEST OF THE ALIGHTING AREA, 800 FT AND BLO</a:t>
            </a:r>
          </a:p>
          <a:p>
            <a:pPr marL="285750" indent="-285750">
              <a:buFont typeface="Arial" panose="020B0604020202020204" pitchFamily="34" charset="0"/>
              <a:buChar char="•"/>
            </a:pPr>
            <a:endParaRPr lang="en-CA" dirty="0"/>
          </a:p>
        </p:txBody>
      </p:sp>
      <p:pic>
        <p:nvPicPr>
          <p:cNvPr id="11" name="Content Placeholder 8" descr="Diagram&#10;&#10;Description automatically generated">
            <a:extLst>
              <a:ext uri="{FF2B5EF4-FFF2-40B4-BE49-F238E27FC236}">
                <a16:creationId xmlns:a16="http://schemas.microsoft.com/office/drawing/2014/main" id="{F663E475-7D01-49BA-BD34-23C8712E5B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2588" y="609600"/>
            <a:ext cx="5546673" cy="6180138"/>
          </a:xfrm>
          <a:prstGeom prst="rect">
            <a:avLst/>
          </a:prstGeom>
          <a:noFill/>
        </p:spPr>
      </p:pic>
      <p:sp>
        <p:nvSpPr>
          <p:cNvPr id="10" name="Title 2">
            <a:extLst>
              <a:ext uri="{FF2B5EF4-FFF2-40B4-BE49-F238E27FC236}">
                <a16:creationId xmlns:a16="http://schemas.microsoft.com/office/drawing/2014/main" id="{0D8F5165-CF6E-4E87-9772-848AF64FEAD5}"/>
              </a:ext>
            </a:extLst>
          </p:cNvPr>
          <p:cNvSpPr txBox="1">
            <a:spLocks/>
          </p:cNvSpPr>
          <p:nvPr/>
        </p:nvSpPr>
        <p:spPr>
          <a:xfrm>
            <a:off x="627811" y="746908"/>
            <a:ext cx="5031602" cy="503478"/>
          </a:xfrm>
          <a:prstGeom prst="rect">
            <a:avLst/>
          </a:prstGeom>
        </p:spPr>
        <p:txBody>
          <a:bodyPr vert="horz" lIns="0" tIns="0" rIns="0" bIns="0" rtlCol="0" anchor="t" anchorCtr="0">
            <a:noAutofit/>
          </a:bodyPr>
          <a:lstStyle>
            <a:lvl1pPr algn="l" defTabSz="457200" rtl="0" eaLnBrk="1" latinLnBrk="0" hangingPunct="1">
              <a:spcBef>
                <a:spcPct val="0"/>
              </a:spcBef>
              <a:buNone/>
              <a:defRPr sz="2800" kern="1200" cap="all">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sz="2500" dirty="0"/>
              <a:t>CBQ9 WATER AERODROME</a:t>
            </a:r>
          </a:p>
        </p:txBody>
      </p:sp>
      <p:sp>
        <p:nvSpPr>
          <p:cNvPr id="2" name="Oval 1">
            <a:extLst>
              <a:ext uri="{FF2B5EF4-FFF2-40B4-BE49-F238E27FC236}">
                <a16:creationId xmlns:a16="http://schemas.microsoft.com/office/drawing/2014/main" id="{13792C87-AF7F-4D73-BE5C-D238510AF775}"/>
              </a:ext>
            </a:extLst>
          </p:cNvPr>
          <p:cNvSpPr/>
          <p:nvPr/>
        </p:nvSpPr>
        <p:spPr>
          <a:xfrm>
            <a:off x="10350231" y="1075765"/>
            <a:ext cx="165369" cy="174621"/>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 name="Rectangle: Rounded Corners 2">
            <a:extLst>
              <a:ext uri="{FF2B5EF4-FFF2-40B4-BE49-F238E27FC236}">
                <a16:creationId xmlns:a16="http://schemas.microsoft.com/office/drawing/2014/main" id="{9F97D74C-B722-4DD0-8E10-4CD792FF305E}"/>
              </a:ext>
            </a:extLst>
          </p:cNvPr>
          <p:cNvSpPr/>
          <p:nvPr/>
        </p:nvSpPr>
        <p:spPr>
          <a:xfrm rot="2959102">
            <a:off x="8669829" y="1017738"/>
            <a:ext cx="2930874" cy="929658"/>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cxnSp>
        <p:nvCxnSpPr>
          <p:cNvPr id="5" name="Straight Arrow Connector 4">
            <a:extLst>
              <a:ext uri="{FF2B5EF4-FFF2-40B4-BE49-F238E27FC236}">
                <a16:creationId xmlns:a16="http://schemas.microsoft.com/office/drawing/2014/main" id="{564D3FC1-F38E-46EE-8A26-3626B5EA2972}"/>
              </a:ext>
            </a:extLst>
          </p:cNvPr>
          <p:cNvCxnSpPr>
            <a:cxnSpLocks/>
          </p:cNvCxnSpPr>
          <p:nvPr/>
        </p:nvCxnSpPr>
        <p:spPr>
          <a:xfrm>
            <a:off x="10535128" y="1250386"/>
            <a:ext cx="853647" cy="96449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002C2663-E00C-4141-A10C-321EAFE2A24B}"/>
              </a:ext>
            </a:extLst>
          </p:cNvPr>
          <p:cNvCxnSpPr>
            <a:cxnSpLocks/>
          </p:cNvCxnSpPr>
          <p:nvPr/>
        </p:nvCxnSpPr>
        <p:spPr>
          <a:xfrm flipH="1" flipV="1">
            <a:off x="9530080" y="68261"/>
            <a:ext cx="820151" cy="9245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719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7" presetClass="emph" presetSubtype="0" fill="remove" grpId="1" nodeType="withEffect">
                                  <p:stCondLst>
                                    <p:cond delay="0"/>
                                  </p:stCondLst>
                                  <p:childTnLst>
                                    <p:animClr clrSpc="rgb" dir="cw">
                                      <p:cBhvr override="childStyle">
                                        <p:cTn id="22" dur="250" autoRev="1" fill="remove"/>
                                        <p:tgtEl>
                                          <p:spTgt spid="2"/>
                                        </p:tgtEl>
                                        <p:attrNameLst>
                                          <p:attrName>style.color</p:attrName>
                                        </p:attrNameLst>
                                      </p:cBhvr>
                                      <p:to>
                                        <a:schemeClr val="bg1"/>
                                      </p:to>
                                    </p:animClr>
                                    <p:animClr clrSpc="rgb" dir="cw">
                                      <p:cBhvr>
                                        <p:cTn id="23" dur="250" autoRev="1" fill="remove"/>
                                        <p:tgtEl>
                                          <p:spTgt spid="2"/>
                                        </p:tgtEl>
                                        <p:attrNameLst>
                                          <p:attrName>fillcolor</p:attrName>
                                        </p:attrNameLst>
                                      </p:cBhvr>
                                      <p:to>
                                        <a:schemeClr val="bg1"/>
                                      </p:to>
                                    </p:animClr>
                                    <p:set>
                                      <p:cBhvr>
                                        <p:cTn id="24" dur="250" autoRev="1" fill="remove"/>
                                        <p:tgtEl>
                                          <p:spTgt spid="2"/>
                                        </p:tgtEl>
                                        <p:attrNameLst>
                                          <p:attrName>fill.type</p:attrName>
                                        </p:attrNameLst>
                                      </p:cBhvr>
                                      <p:to>
                                        <p:strVal val="solid"/>
                                      </p:to>
                                    </p:set>
                                    <p:set>
                                      <p:cBhvr>
                                        <p:cTn id="25" dur="250" autoRev="1" fill="remove"/>
                                        <p:tgtEl>
                                          <p:spTgt spid="2"/>
                                        </p:tgtEl>
                                        <p:attrNameLst>
                                          <p:attrName>fill.on</p:attrName>
                                        </p:attrNameLst>
                                      </p:cBhvr>
                                      <p:to>
                                        <p:strVal val="tru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7">
                                            <p:txEl>
                                              <p:pRg st="3" end="3"/>
                                            </p:txEl>
                                          </p:spTgt>
                                        </p:tgtEl>
                                        <p:attrNameLst>
                                          <p:attrName>style.visibility</p:attrName>
                                        </p:attrNameLst>
                                      </p:cBhvr>
                                      <p:to>
                                        <p:strVal val="visible"/>
                                      </p:to>
                                    </p:set>
                                  </p:childTnLst>
                                </p:cTn>
                              </p:par>
                              <p:par>
                                <p:cTn id="52" presetID="10" presetClass="entr" presetSubtype="0" fill="hold" grpId="0" nodeType="with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fade">
                                      <p:cBhvr>
                                        <p:cTn id="5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8" descr="Diagram&#10;&#10;Description automatically generated">
            <a:extLst>
              <a:ext uri="{FF2B5EF4-FFF2-40B4-BE49-F238E27FC236}">
                <a16:creationId xmlns:a16="http://schemas.microsoft.com/office/drawing/2014/main" id="{C81F1004-E095-4096-88FD-0283B7D715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1163" y="566727"/>
            <a:ext cx="5546673" cy="6180138"/>
          </a:xfrm>
          <a:prstGeom prst="rect">
            <a:avLst/>
          </a:prstGeom>
          <a:noFill/>
        </p:spPr>
      </p:pic>
      <p:cxnSp>
        <p:nvCxnSpPr>
          <p:cNvPr id="6" name="Straight Arrow Connector 5">
            <a:extLst>
              <a:ext uri="{FF2B5EF4-FFF2-40B4-BE49-F238E27FC236}">
                <a16:creationId xmlns:a16="http://schemas.microsoft.com/office/drawing/2014/main" id="{1B50177C-3AC4-4A7D-BCF5-05802E5DB9CB}"/>
              </a:ext>
            </a:extLst>
          </p:cNvPr>
          <p:cNvCxnSpPr>
            <a:cxnSpLocks/>
          </p:cNvCxnSpPr>
          <p:nvPr/>
        </p:nvCxnSpPr>
        <p:spPr>
          <a:xfrm>
            <a:off x="9285732" y="5146198"/>
            <a:ext cx="2253100" cy="1711802"/>
          </a:xfrm>
          <a:prstGeom prst="straightConnector1">
            <a:avLst/>
          </a:prstGeom>
          <a:ln>
            <a:solidFill>
              <a:srgbClr val="FFC000"/>
            </a:solidFill>
            <a:tailEnd type="triangle"/>
          </a:ln>
        </p:spPr>
        <p:style>
          <a:lnRef idx="2">
            <a:schemeClr val="accent5"/>
          </a:lnRef>
          <a:fillRef idx="0">
            <a:schemeClr val="accent5"/>
          </a:fillRef>
          <a:effectRef idx="1">
            <a:schemeClr val="accent5"/>
          </a:effectRef>
          <a:fontRef idx="minor">
            <a:schemeClr val="tx1"/>
          </a:fontRef>
        </p:style>
      </p:cxnSp>
      <p:sp>
        <p:nvSpPr>
          <p:cNvPr id="16" name="Title 1">
            <a:extLst>
              <a:ext uri="{FF2B5EF4-FFF2-40B4-BE49-F238E27FC236}">
                <a16:creationId xmlns:a16="http://schemas.microsoft.com/office/drawing/2014/main" id="{1DB44B15-7A59-4450-B64B-2988F0A14040}"/>
              </a:ext>
            </a:extLst>
          </p:cNvPr>
          <p:cNvSpPr>
            <a:spLocks noGrp="1"/>
          </p:cNvSpPr>
          <p:nvPr>
            <p:ph type="title"/>
          </p:nvPr>
        </p:nvSpPr>
        <p:spPr>
          <a:xfrm>
            <a:off x="653169" y="729598"/>
            <a:ext cx="5442830" cy="705502"/>
          </a:xfrm>
        </p:spPr>
        <p:txBody>
          <a:bodyPr/>
          <a:lstStyle/>
          <a:p>
            <a:r>
              <a:rPr lang="en-US" sz="2500" dirty="0" err="1"/>
              <a:t>Rwy</a:t>
            </a:r>
            <a:r>
              <a:rPr lang="en-US" sz="2500" dirty="0"/>
              <a:t> 16 </a:t>
            </a:r>
            <a:r>
              <a:rPr lang="en-US" sz="2500" dirty="0" err="1"/>
              <a:t>vfr</a:t>
            </a:r>
            <a:r>
              <a:rPr lang="en-US" sz="2500" dirty="0"/>
              <a:t> departure procedure</a:t>
            </a:r>
          </a:p>
        </p:txBody>
      </p:sp>
      <p:sp>
        <p:nvSpPr>
          <p:cNvPr id="17" name="Text Placeholder 3">
            <a:extLst>
              <a:ext uri="{FF2B5EF4-FFF2-40B4-BE49-F238E27FC236}">
                <a16:creationId xmlns:a16="http://schemas.microsoft.com/office/drawing/2014/main" id="{C610850E-1A44-4055-B585-0520C0AAAA9F}"/>
              </a:ext>
            </a:extLst>
          </p:cNvPr>
          <p:cNvSpPr txBox="1">
            <a:spLocks/>
          </p:cNvSpPr>
          <p:nvPr/>
        </p:nvSpPr>
        <p:spPr>
          <a:xfrm>
            <a:off x="653168" y="1435101"/>
            <a:ext cx="5354439" cy="4691063"/>
          </a:xfrm>
          <a:prstGeom prst="rect">
            <a:avLst/>
          </a:prstGeom>
        </p:spPr>
        <p:txBody>
          <a:bodyPr/>
          <a:lstStyle>
            <a:lvl1pPr marL="342900" indent="-342900" algn="l" defTabSz="457200" rtl="0" eaLnBrk="1" latinLnBrk="0" hangingPunct="1">
              <a:lnSpc>
                <a:spcPct val="100000"/>
              </a:lnSpc>
              <a:spcBef>
                <a:spcPts val="800"/>
              </a:spcBef>
              <a:buClr>
                <a:schemeClr val="accent2"/>
              </a:buClr>
              <a:buFont typeface="Lucida Grande"/>
              <a:buChar char="›"/>
              <a:defRPr sz="1800" b="0" i="0" kern="1200">
                <a:solidFill>
                  <a:schemeClr val="bg1"/>
                </a:solidFill>
                <a:latin typeface="+mn-lt"/>
                <a:ea typeface="+mn-ea"/>
                <a:cs typeface="Nunito Sans Regular"/>
              </a:defRPr>
            </a:lvl1pPr>
            <a:lvl2pPr marL="742950" indent="-285750" algn="l" defTabSz="457200" rtl="0" eaLnBrk="1" latinLnBrk="0" hangingPunct="1">
              <a:lnSpc>
                <a:spcPct val="100000"/>
              </a:lnSpc>
              <a:spcBef>
                <a:spcPts val="800"/>
              </a:spcBef>
              <a:buClr>
                <a:schemeClr val="bg2"/>
              </a:buClr>
              <a:buFont typeface="Arial"/>
              <a:buChar char="•"/>
              <a:defRPr sz="1600" b="0" i="0" kern="1200">
                <a:solidFill>
                  <a:schemeClr val="bg2"/>
                </a:solidFill>
                <a:latin typeface="+mn-lt"/>
                <a:ea typeface="+mn-ea"/>
                <a:cs typeface="Nunito Sans Regular"/>
              </a:defRPr>
            </a:lvl2pPr>
            <a:lvl3pPr marL="1143000" indent="-228600" algn="l" defTabSz="457200" rtl="0" eaLnBrk="1" latinLnBrk="0" hangingPunct="1">
              <a:lnSpc>
                <a:spcPct val="100000"/>
              </a:lnSpc>
              <a:spcBef>
                <a:spcPts val="800"/>
              </a:spcBef>
              <a:buClr>
                <a:schemeClr val="accent2"/>
              </a:buClr>
              <a:buFont typeface="Lucida Grande"/>
              <a:buChar char="›"/>
              <a:defRPr sz="1400" b="0" i="0" kern="1200">
                <a:solidFill>
                  <a:schemeClr val="bg1"/>
                </a:solidFill>
                <a:latin typeface="+mn-lt"/>
                <a:ea typeface="+mn-ea"/>
                <a:cs typeface="Nunito Sans Regular"/>
              </a:defRPr>
            </a:lvl3pPr>
            <a:lvl4pPr marL="1600200" indent="-228600" algn="l" defTabSz="457200" rtl="0" eaLnBrk="1" latinLnBrk="0" hangingPunct="1">
              <a:lnSpc>
                <a:spcPct val="100000"/>
              </a:lnSpc>
              <a:spcBef>
                <a:spcPts val="800"/>
              </a:spcBef>
              <a:buClr>
                <a:schemeClr val="bg2"/>
              </a:buClr>
              <a:buFont typeface="Arial"/>
              <a:buChar char="•"/>
              <a:defRPr sz="1200" b="0" i="0" kern="1200">
                <a:solidFill>
                  <a:schemeClr val="bg2"/>
                </a:solidFill>
                <a:latin typeface="+mn-lt"/>
                <a:ea typeface="+mn-ea"/>
                <a:cs typeface="Nunito Sans Regular"/>
              </a:defRPr>
            </a:lvl4pPr>
            <a:lvl5pPr marL="2057400" indent="-228600" algn="l" defTabSz="457200" rtl="0" eaLnBrk="1" latinLnBrk="0" hangingPunct="1">
              <a:lnSpc>
                <a:spcPct val="100000"/>
              </a:lnSpc>
              <a:spcBef>
                <a:spcPts val="800"/>
              </a:spcBef>
              <a:buClr>
                <a:schemeClr val="accent2"/>
              </a:buClr>
              <a:buFont typeface="Lucida Grande"/>
              <a:buChar char="–"/>
              <a:defRPr sz="1200" b="0" i="0" kern="1200">
                <a:solidFill>
                  <a:schemeClr val="bg1"/>
                </a:solidFill>
                <a:latin typeface="+mn-lt"/>
                <a:ea typeface="+mn-ea"/>
                <a:cs typeface="Nunito Sans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marR="0" lvl="0" indent="-285750" algn="l" defTabSz="457200" rtl="0" eaLnBrk="1" fontAlgn="auto" latinLnBrk="0" hangingPunct="1">
              <a:lnSpc>
                <a:spcPct val="100000"/>
              </a:lnSpc>
              <a:spcBef>
                <a:spcPts val="800"/>
              </a:spcBef>
              <a:spcAft>
                <a:spcPts val="0"/>
              </a:spcAft>
              <a:buClr>
                <a:srgbClr val="999FA8"/>
              </a:buClr>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74D56"/>
              </a:solidFill>
              <a:effectLst/>
              <a:uLnTx/>
              <a:uFillTx/>
              <a:latin typeface="Arial"/>
              <a:ea typeface="+mn-ea"/>
            </a:endParaRPr>
          </a:p>
          <a:p>
            <a:pPr marL="285750" marR="0" lvl="0" indent="-285750" algn="l" defTabSz="457200" rtl="0" eaLnBrk="1" fontAlgn="auto" latinLnBrk="0" hangingPunct="1">
              <a:lnSpc>
                <a:spcPct val="100000"/>
              </a:lnSpc>
              <a:spcBef>
                <a:spcPts val="800"/>
              </a:spcBef>
              <a:spcAft>
                <a:spcPts val="0"/>
              </a:spcAft>
              <a:buClr>
                <a:srgbClr val="999FA8"/>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474D56"/>
                </a:solidFill>
                <a:effectLst/>
                <a:uLnTx/>
                <a:uFillTx/>
                <a:latin typeface="Arial"/>
                <a:ea typeface="+mn-ea"/>
              </a:rPr>
              <a:t>FLY HEADING 142</a:t>
            </a:r>
            <a:r>
              <a:rPr kumimoji="0" lang="en-CA" sz="1800" b="0" i="0" u="none" strike="noStrike" kern="1200" cap="none" spc="0" normalizeH="0" baseline="0" noProof="0" dirty="0">
                <a:ln>
                  <a:noFill/>
                </a:ln>
                <a:solidFill>
                  <a:srgbClr val="474D56"/>
                </a:solidFill>
                <a:effectLst/>
                <a:uLnTx/>
                <a:uFillTx/>
                <a:latin typeface="Arial"/>
                <a:ea typeface="+mn-ea"/>
              </a:rPr>
              <a:t> TO THE HEAD OF LADYSMITH HARBOUR</a:t>
            </a:r>
          </a:p>
          <a:p>
            <a:pPr marL="285750" marR="0" lvl="0" indent="-285750" algn="l" defTabSz="457200" rtl="0" eaLnBrk="1" fontAlgn="auto" latinLnBrk="0" hangingPunct="1">
              <a:lnSpc>
                <a:spcPct val="100000"/>
              </a:lnSpc>
              <a:spcBef>
                <a:spcPts val="800"/>
              </a:spcBef>
              <a:spcAft>
                <a:spcPts val="0"/>
              </a:spcAft>
              <a:buClr>
                <a:srgbClr val="999FA8"/>
              </a:buClr>
              <a:buSzTx/>
              <a:buFont typeface="Arial" panose="020B0604020202020204" pitchFamily="34" charset="0"/>
              <a:buChar char="•"/>
              <a:tabLst/>
              <a:defRPr/>
            </a:pPr>
            <a:r>
              <a:rPr kumimoji="0" lang="en-CA" sz="1800" b="0" i="0" u="none" strike="noStrike" kern="1200" cap="none" spc="0" normalizeH="0" baseline="0" noProof="0" dirty="0">
                <a:ln>
                  <a:noFill/>
                </a:ln>
                <a:solidFill>
                  <a:srgbClr val="474D56"/>
                </a:solidFill>
                <a:effectLst/>
                <a:uLnTx/>
                <a:uFillTx/>
                <a:latin typeface="Arial"/>
                <a:ea typeface="+mn-ea"/>
              </a:rPr>
              <a:t>AIRCRAFT REMAINING IN THE CIRCUIT FOR RWY 16 FOLLOW STANDARD CIRCUIT PATTERN</a:t>
            </a:r>
          </a:p>
          <a:p>
            <a:pPr marL="285750" marR="0" lvl="0" indent="-285750" algn="l" defTabSz="457200" rtl="0" eaLnBrk="1" fontAlgn="auto" latinLnBrk="0" hangingPunct="1">
              <a:lnSpc>
                <a:spcPct val="100000"/>
              </a:lnSpc>
              <a:spcBef>
                <a:spcPts val="800"/>
              </a:spcBef>
              <a:spcAft>
                <a:spcPts val="0"/>
              </a:spcAft>
              <a:buClr>
                <a:srgbClr val="999FA8"/>
              </a:buClr>
              <a:buSzTx/>
              <a:buFont typeface="Arial" panose="020B0604020202020204" pitchFamily="34" charset="0"/>
              <a:buChar char="•"/>
              <a:tabLst/>
              <a:defRPr/>
            </a:pPr>
            <a:r>
              <a:rPr kumimoji="0" lang="en-CA" sz="1800" b="0" i="0" u="none" strike="noStrike" kern="1200" cap="none" spc="0" normalizeH="0" baseline="0" noProof="0" dirty="0">
                <a:ln>
                  <a:noFill/>
                </a:ln>
                <a:solidFill>
                  <a:srgbClr val="474D56"/>
                </a:solidFill>
                <a:effectLst/>
                <a:uLnTx/>
                <a:uFillTx/>
                <a:latin typeface="Arial"/>
                <a:ea typeface="+mn-ea"/>
              </a:rPr>
              <a:t>AIRCRAFT DEPARTING SOUTH AND SOUTHEAST FOLLOW LADYSMITH HARBOUR AT 1000 FT OR BELOW UNTIL CLEAR CONTROL ZONE, DUE IFR TRAFFIC</a:t>
            </a:r>
          </a:p>
          <a:p>
            <a:pPr marL="285750" marR="0" lvl="0" indent="-285750" algn="l" defTabSz="457200" rtl="0" eaLnBrk="1" fontAlgn="auto" latinLnBrk="0" hangingPunct="1">
              <a:lnSpc>
                <a:spcPct val="100000"/>
              </a:lnSpc>
              <a:spcBef>
                <a:spcPts val="800"/>
              </a:spcBef>
              <a:spcAft>
                <a:spcPts val="0"/>
              </a:spcAft>
              <a:buClr>
                <a:srgbClr val="999FA8"/>
              </a:buClr>
              <a:buSzTx/>
              <a:buFont typeface="Arial" panose="020B0604020202020204" pitchFamily="34" charset="0"/>
              <a:buChar char="•"/>
              <a:tabLst/>
              <a:defRPr/>
            </a:pPr>
            <a:r>
              <a:rPr kumimoji="0" lang="en-CA" sz="1800" b="0" i="0" u="none" strike="noStrike" kern="1200" cap="none" spc="0" normalizeH="0" baseline="0" noProof="0" dirty="0">
                <a:ln>
                  <a:noFill/>
                </a:ln>
                <a:solidFill>
                  <a:srgbClr val="474D56"/>
                </a:solidFill>
                <a:effectLst/>
                <a:uLnTx/>
                <a:uFillTx/>
                <a:latin typeface="Arial"/>
                <a:ea typeface="+mn-ea"/>
              </a:rPr>
              <a:t>IFR LADY2. DEPARTURE PATH</a:t>
            </a:r>
          </a:p>
          <a:p>
            <a:pPr marL="285750" marR="0" lvl="0" indent="-285750" algn="l" defTabSz="457200" rtl="0" eaLnBrk="1" fontAlgn="auto" latinLnBrk="0" hangingPunct="1">
              <a:lnSpc>
                <a:spcPct val="100000"/>
              </a:lnSpc>
              <a:spcBef>
                <a:spcPts val="800"/>
              </a:spcBef>
              <a:spcAft>
                <a:spcPts val="0"/>
              </a:spcAft>
              <a:buClr>
                <a:srgbClr val="999FA8"/>
              </a:buClr>
              <a:buSzTx/>
              <a:buFont typeface="Arial" panose="020B0604020202020204" pitchFamily="34" charset="0"/>
              <a:buChar char="•"/>
              <a:tabLst/>
              <a:defRPr/>
            </a:pPr>
            <a:r>
              <a:rPr lang="en-CA" dirty="0">
                <a:solidFill>
                  <a:srgbClr val="474D56"/>
                </a:solidFill>
                <a:latin typeface="Arial"/>
              </a:rPr>
              <a:t>IFR </a:t>
            </a:r>
            <a:r>
              <a:rPr kumimoji="0" lang="en-CA" sz="1800" b="0" i="0" u="none" strike="noStrike" kern="1200" cap="none" spc="0" normalizeH="0" baseline="0" noProof="0" dirty="0">
                <a:ln>
                  <a:noFill/>
                </a:ln>
                <a:solidFill>
                  <a:srgbClr val="474D56"/>
                </a:solidFill>
                <a:effectLst/>
                <a:uLnTx/>
                <a:uFillTx/>
                <a:latin typeface="Arial"/>
                <a:ea typeface="+mn-ea"/>
              </a:rPr>
              <a:t>CLIMB PROFILE, WITH CX LIMIT 3000 FT</a:t>
            </a:r>
          </a:p>
          <a:p>
            <a:pPr marL="0" marR="0" lvl="0" indent="0" algn="l" defTabSz="457200" rtl="0" eaLnBrk="1" fontAlgn="auto" latinLnBrk="0" hangingPunct="1">
              <a:lnSpc>
                <a:spcPct val="100000"/>
              </a:lnSpc>
              <a:spcBef>
                <a:spcPts val="800"/>
              </a:spcBef>
              <a:spcAft>
                <a:spcPts val="0"/>
              </a:spcAft>
              <a:buClr>
                <a:srgbClr val="999FA8"/>
              </a:buClr>
              <a:buSzTx/>
              <a:buFont typeface="Lucida Grande"/>
              <a:buNone/>
              <a:tabLst/>
              <a:defRPr/>
            </a:pPr>
            <a:endParaRPr kumimoji="0" lang="en-CA" sz="1800" b="0" i="0" u="none" strike="noStrike" kern="1200" cap="none" spc="0" normalizeH="0" baseline="0" noProof="0" dirty="0">
              <a:ln>
                <a:noFill/>
              </a:ln>
              <a:solidFill>
                <a:srgbClr val="474D56"/>
              </a:solidFill>
              <a:effectLst/>
              <a:uLnTx/>
              <a:uFillTx/>
              <a:latin typeface="Arial"/>
              <a:ea typeface="+mn-ea"/>
            </a:endParaRPr>
          </a:p>
          <a:p>
            <a:pPr marL="285750" marR="0" lvl="0" indent="-285750" algn="l" defTabSz="457200" rtl="0" eaLnBrk="1" fontAlgn="auto" latinLnBrk="0" hangingPunct="1">
              <a:lnSpc>
                <a:spcPct val="100000"/>
              </a:lnSpc>
              <a:spcBef>
                <a:spcPts val="800"/>
              </a:spcBef>
              <a:spcAft>
                <a:spcPts val="0"/>
              </a:spcAft>
              <a:buClr>
                <a:srgbClr val="999FA8"/>
              </a:buClr>
              <a:buSzTx/>
              <a:buFont typeface="Arial" panose="020B0604020202020204" pitchFamily="34" charset="0"/>
              <a:buChar char="•"/>
              <a:tabLst/>
              <a:defRPr/>
            </a:pPr>
            <a:endParaRPr kumimoji="0" lang="en-CA" sz="1800" b="0" i="0" u="none" strike="noStrike" kern="1200" cap="none" spc="0" normalizeH="0" baseline="0" noProof="0" dirty="0">
              <a:ln>
                <a:noFill/>
              </a:ln>
              <a:solidFill>
                <a:srgbClr val="474D56"/>
              </a:solidFill>
              <a:effectLst/>
              <a:uLnTx/>
              <a:uFillTx/>
              <a:latin typeface="Arial"/>
              <a:ea typeface="+mn-ea"/>
            </a:endParaRPr>
          </a:p>
          <a:p>
            <a:pPr marL="285750" marR="0" lvl="0" indent="-285750" algn="l" defTabSz="457200" rtl="0" eaLnBrk="1" fontAlgn="auto" latinLnBrk="0" hangingPunct="1">
              <a:lnSpc>
                <a:spcPct val="100000"/>
              </a:lnSpc>
              <a:spcBef>
                <a:spcPts val="800"/>
              </a:spcBef>
              <a:spcAft>
                <a:spcPts val="0"/>
              </a:spcAft>
              <a:buClr>
                <a:srgbClr val="999FA8"/>
              </a:buClr>
              <a:buSzTx/>
              <a:buFont typeface="Arial" panose="020B0604020202020204" pitchFamily="34" charset="0"/>
              <a:buChar char="•"/>
              <a:tabLst/>
              <a:defRPr/>
            </a:pPr>
            <a:endParaRPr kumimoji="0" lang="en-CA" sz="1800" b="0" i="0" u="none" strike="noStrike" kern="1200" cap="none" spc="0" normalizeH="0" baseline="0" noProof="0" dirty="0">
              <a:ln>
                <a:noFill/>
              </a:ln>
              <a:solidFill>
                <a:srgbClr val="474D56"/>
              </a:solidFill>
              <a:effectLst/>
              <a:uLnTx/>
              <a:uFillTx/>
              <a:latin typeface="Arial"/>
              <a:ea typeface="+mn-ea"/>
            </a:endParaRPr>
          </a:p>
        </p:txBody>
      </p:sp>
      <p:cxnSp>
        <p:nvCxnSpPr>
          <p:cNvPr id="11" name="Straight Arrow Connector 10">
            <a:extLst>
              <a:ext uri="{FF2B5EF4-FFF2-40B4-BE49-F238E27FC236}">
                <a16:creationId xmlns:a16="http://schemas.microsoft.com/office/drawing/2014/main" id="{AE662870-B217-49EC-8A27-EA74AE909EDB}"/>
              </a:ext>
            </a:extLst>
          </p:cNvPr>
          <p:cNvCxnSpPr>
            <a:cxnSpLocks/>
          </p:cNvCxnSpPr>
          <p:nvPr/>
        </p:nvCxnSpPr>
        <p:spPr>
          <a:xfrm>
            <a:off x="8604504" y="3511296"/>
            <a:ext cx="64008" cy="1673352"/>
          </a:xfrm>
          <a:prstGeom prst="straightConnector1">
            <a:avLst/>
          </a:prstGeom>
          <a:ln>
            <a:solidFill>
              <a:srgbClr val="2407D5"/>
            </a:solidFill>
            <a:tailEnd type="triangle"/>
          </a:ln>
        </p:spPr>
        <p:style>
          <a:lnRef idx="2">
            <a:schemeClr val="accent1"/>
          </a:lnRef>
          <a:fillRef idx="0">
            <a:schemeClr val="accent1"/>
          </a:fillRef>
          <a:effectRef idx="1">
            <a:schemeClr val="accent1"/>
          </a:effectRef>
          <a:fontRef idx="minor">
            <a:schemeClr val="tx1"/>
          </a:fontRef>
        </p:style>
      </p:cxnSp>
      <p:sp>
        <p:nvSpPr>
          <p:cNvPr id="28" name="Freeform: Shape 27">
            <a:extLst>
              <a:ext uri="{FF2B5EF4-FFF2-40B4-BE49-F238E27FC236}">
                <a16:creationId xmlns:a16="http://schemas.microsoft.com/office/drawing/2014/main" id="{328BE8C4-8743-410E-8D5D-143F821CC9A2}"/>
              </a:ext>
            </a:extLst>
          </p:cNvPr>
          <p:cNvSpPr/>
          <p:nvPr/>
        </p:nvSpPr>
        <p:spPr>
          <a:xfrm>
            <a:off x="8659368" y="5193792"/>
            <a:ext cx="274320" cy="301752"/>
          </a:xfrm>
          <a:custGeom>
            <a:avLst/>
            <a:gdLst>
              <a:gd name="connsiteX0" fmla="*/ 0 w 274320"/>
              <a:gd name="connsiteY0" fmla="*/ 0 h 301752"/>
              <a:gd name="connsiteX1" fmla="*/ 73152 w 274320"/>
              <a:gd name="connsiteY1" fmla="*/ 192024 h 301752"/>
              <a:gd name="connsiteX2" fmla="*/ 274320 w 274320"/>
              <a:gd name="connsiteY2" fmla="*/ 301752 h 301752"/>
            </a:gdLst>
            <a:ahLst/>
            <a:cxnLst>
              <a:cxn ang="0">
                <a:pos x="connsiteX0" y="connsiteY0"/>
              </a:cxn>
              <a:cxn ang="0">
                <a:pos x="connsiteX1" y="connsiteY1"/>
              </a:cxn>
              <a:cxn ang="0">
                <a:pos x="connsiteX2" y="connsiteY2"/>
              </a:cxn>
            </a:cxnLst>
            <a:rect l="l" t="t" r="r" b="b"/>
            <a:pathLst>
              <a:path w="274320" h="301752">
                <a:moveTo>
                  <a:pt x="0" y="0"/>
                </a:moveTo>
                <a:cubicBezTo>
                  <a:pt x="13716" y="70866"/>
                  <a:pt x="27432" y="141732"/>
                  <a:pt x="73152" y="192024"/>
                </a:cubicBezTo>
                <a:cubicBezTo>
                  <a:pt x="118872" y="242316"/>
                  <a:pt x="196596" y="272034"/>
                  <a:pt x="274320" y="301752"/>
                </a:cubicBezTo>
              </a:path>
            </a:pathLst>
          </a:custGeom>
          <a:noFill/>
          <a:ln w="28575">
            <a:solidFill>
              <a:srgbClr val="2407D5"/>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30" name="Straight Arrow Connector 29">
            <a:extLst>
              <a:ext uri="{FF2B5EF4-FFF2-40B4-BE49-F238E27FC236}">
                <a16:creationId xmlns:a16="http://schemas.microsoft.com/office/drawing/2014/main" id="{7568B34C-5435-456B-A7AC-59E808C3601B}"/>
              </a:ext>
            </a:extLst>
          </p:cNvPr>
          <p:cNvCxnSpPr>
            <a:cxnSpLocks/>
            <a:stCxn id="28" idx="2"/>
          </p:cNvCxnSpPr>
          <p:nvPr/>
        </p:nvCxnSpPr>
        <p:spPr>
          <a:xfrm>
            <a:off x="8933688" y="5495544"/>
            <a:ext cx="2605144" cy="1251321"/>
          </a:xfrm>
          <a:prstGeom prst="straightConnector1">
            <a:avLst/>
          </a:prstGeom>
          <a:ln>
            <a:solidFill>
              <a:srgbClr val="2407D5"/>
            </a:solidFill>
            <a:tailEnd type="triangle"/>
          </a:ln>
        </p:spPr>
        <p:style>
          <a:lnRef idx="2">
            <a:schemeClr val="accent1"/>
          </a:lnRef>
          <a:fillRef idx="0">
            <a:schemeClr val="accent1"/>
          </a:fillRef>
          <a:effectRef idx="1">
            <a:schemeClr val="accent1"/>
          </a:effectRef>
          <a:fontRef idx="minor">
            <a:schemeClr val="tx1"/>
          </a:fontRef>
        </p:style>
      </p:cxnSp>
      <p:cxnSp>
        <p:nvCxnSpPr>
          <p:cNvPr id="3" name="Straight Arrow Connector 2">
            <a:extLst>
              <a:ext uri="{FF2B5EF4-FFF2-40B4-BE49-F238E27FC236}">
                <a16:creationId xmlns:a16="http://schemas.microsoft.com/office/drawing/2014/main" id="{1E2ECE46-BA01-444B-86EA-86D18148510F}"/>
              </a:ext>
            </a:extLst>
          </p:cNvPr>
          <p:cNvCxnSpPr>
            <a:cxnSpLocks/>
          </p:cNvCxnSpPr>
          <p:nvPr/>
        </p:nvCxnSpPr>
        <p:spPr>
          <a:xfrm>
            <a:off x="8668512" y="3577701"/>
            <a:ext cx="617220" cy="1568497"/>
          </a:xfrm>
          <a:prstGeom prst="straightConnector1">
            <a:avLst/>
          </a:prstGeom>
          <a:ln>
            <a:solidFill>
              <a:srgbClr val="FFC000"/>
            </a:solidFill>
            <a:tailEnd type="triangle"/>
          </a:ln>
        </p:spPr>
        <p:style>
          <a:lnRef idx="2">
            <a:schemeClr val="accent5"/>
          </a:lnRef>
          <a:fillRef idx="0">
            <a:schemeClr val="accent5"/>
          </a:fillRef>
          <a:effectRef idx="1">
            <a:schemeClr val="accent5"/>
          </a:effectRef>
          <a:fontRef idx="minor">
            <a:schemeClr val="tx1"/>
          </a:fontRef>
        </p:style>
      </p:cxnSp>
      <p:cxnSp>
        <p:nvCxnSpPr>
          <p:cNvPr id="20" name="Straight Connector 19">
            <a:extLst>
              <a:ext uri="{FF2B5EF4-FFF2-40B4-BE49-F238E27FC236}">
                <a16:creationId xmlns:a16="http://schemas.microsoft.com/office/drawing/2014/main" id="{D0BE9DD0-E5C6-458B-806F-E3070938283C}"/>
              </a:ext>
            </a:extLst>
          </p:cNvPr>
          <p:cNvCxnSpPr>
            <a:cxnSpLocks/>
            <a:endCxn id="24" idx="2"/>
          </p:cNvCxnSpPr>
          <p:nvPr/>
        </p:nvCxnSpPr>
        <p:spPr>
          <a:xfrm>
            <a:off x="9285732" y="5193792"/>
            <a:ext cx="1311965" cy="940789"/>
          </a:xfrm>
          <a:prstGeom prst="line">
            <a:avLst/>
          </a:prstGeom>
          <a:ln>
            <a:solidFill>
              <a:srgbClr val="FFC000"/>
            </a:solidFill>
          </a:ln>
        </p:spPr>
        <p:style>
          <a:lnRef idx="2">
            <a:schemeClr val="accent5"/>
          </a:lnRef>
          <a:fillRef idx="0">
            <a:schemeClr val="accent5"/>
          </a:fillRef>
          <a:effectRef idx="1">
            <a:schemeClr val="accent5"/>
          </a:effectRef>
          <a:fontRef idx="minor">
            <a:schemeClr val="tx1"/>
          </a:fontRef>
        </p:style>
      </p:cxnSp>
      <p:sp>
        <p:nvSpPr>
          <p:cNvPr id="24" name="Arc 23">
            <a:extLst>
              <a:ext uri="{FF2B5EF4-FFF2-40B4-BE49-F238E27FC236}">
                <a16:creationId xmlns:a16="http://schemas.microsoft.com/office/drawing/2014/main" id="{AEBEC3B4-5F47-4111-AA0E-186B4322AB4D}"/>
              </a:ext>
            </a:extLst>
          </p:cNvPr>
          <p:cNvSpPr/>
          <p:nvPr/>
        </p:nvSpPr>
        <p:spPr>
          <a:xfrm rot="5994693">
            <a:off x="10098981" y="4921602"/>
            <a:ext cx="1204814" cy="1239127"/>
          </a:xfrm>
          <a:prstGeom prst="arc">
            <a:avLst/>
          </a:prstGeom>
          <a:ln>
            <a:solidFill>
              <a:srgbClr val="FFC000"/>
            </a:solidFill>
          </a:ln>
        </p:spPr>
        <p:style>
          <a:lnRef idx="2">
            <a:schemeClr val="accent5"/>
          </a:lnRef>
          <a:fillRef idx="0">
            <a:schemeClr val="accent5"/>
          </a:fillRef>
          <a:effectRef idx="1">
            <a:schemeClr val="accent5"/>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26" name="Straight Arrow Connector 25">
            <a:extLst>
              <a:ext uri="{FF2B5EF4-FFF2-40B4-BE49-F238E27FC236}">
                <a16:creationId xmlns:a16="http://schemas.microsoft.com/office/drawing/2014/main" id="{5F2054F8-7D5E-44FE-A02C-A25484AECC6C}"/>
              </a:ext>
            </a:extLst>
          </p:cNvPr>
          <p:cNvCxnSpPr>
            <a:stCxn id="24" idx="0"/>
          </p:cNvCxnSpPr>
          <p:nvPr/>
        </p:nvCxnSpPr>
        <p:spPr>
          <a:xfrm flipV="1">
            <a:off x="11311704" y="3932808"/>
            <a:ext cx="7325" cy="1715002"/>
          </a:xfrm>
          <a:prstGeom prst="straightConnector1">
            <a:avLst/>
          </a:prstGeom>
          <a:ln>
            <a:solidFill>
              <a:srgbClr val="FFC000"/>
            </a:solidFill>
            <a:tailEnd type="triangle"/>
          </a:ln>
        </p:spPr>
        <p:style>
          <a:lnRef idx="2">
            <a:schemeClr val="accent5"/>
          </a:lnRef>
          <a:fillRef idx="0">
            <a:schemeClr val="accent5"/>
          </a:fillRef>
          <a:effectRef idx="1">
            <a:schemeClr val="accent5"/>
          </a:effectRef>
          <a:fontRef idx="minor">
            <a:schemeClr val="tx1"/>
          </a:fontRef>
        </p:style>
      </p:cxnSp>
      <p:sp>
        <p:nvSpPr>
          <p:cNvPr id="32" name="TextBox 31">
            <a:extLst>
              <a:ext uri="{FF2B5EF4-FFF2-40B4-BE49-F238E27FC236}">
                <a16:creationId xmlns:a16="http://schemas.microsoft.com/office/drawing/2014/main" id="{251C32CE-9B43-46A7-8A0B-7277C249A309}"/>
              </a:ext>
            </a:extLst>
          </p:cNvPr>
          <p:cNvSpPr txBox="1"/>
          <p:nvPr/>
        </p:nvSpPr>
        <p:spPr>
          <a:xfrm rot="2176191">
            <a:off x="9183336" y="5349243"/>
            <a:ext cx="1677446" cy="292388"/>
          </a:xfrm>
          <a:prstGeom prst="rect">
            <a:avLst/>
          </a:prstGeom>
          <a:solidFill>
            <a:srgbClr val="F8F8F8">
              <a:alpha val="75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300" b="0" i="0" u="none" strike="noStrike" kern="1200" cap="none" spc="0" normalizeH="0" baseline="0" noProof="0" dirty="0">
                <a:ln>
                  <a:noFill/>
                </a:ln>
                <a:solidFill>
                  <a:srgbClr val="FFC000"/>
                </a:solidFill>
                <a:effectLst/>
                <a:uLnTx/>
                <a:uFillTx/>
                <a:latin typeface="Arial"/>
                <a:ea typeface="+mn-ea"/>
                <a:cs typeface="+mn-cs"/>
              </a:rPr>
              <a:t>VFR FLY 1000 BLO</a:t>
            </a:r>
          </a:p>
        </p:txBody>
      </p:sp>
      <p:sp>
        <p:nvSpPr>
          <p:cNvPr id="22" name="TextBox 21">
            <a:extLst>
              <a:ext uri="{FF2B5EF4-FFF2-40B4-BE49-F238E27FC236}">
                <a16:creationId xmlns:a16="http://schemas.microsoft.com/office/drawing/2014/main" id="{AC9F3586-C763-46A2-BDA4-97A25FE3695E}"/>
              </a:ext>
            </a:extLst>
          </p:cNvPr>
          <p:cNvSpPr txBox="1"/>
          <p:nvPr/>
        </p:nvSpPr>
        <p:spPr>
          <a:xfrm rot="1497229">
            <a:off x="8558716" y="5987001"/>
            <a:ext cx="2542632" cy="292388"/>
          </a:xfrm>
          <a:prstGeom prst="rect">
            <a:avLst/>
          </a:prstGeom>
          <a:solidFill>
            <a:srgbClr val="F8F8F8">
              <a:alpha val="75000"/>
            </a:srgbClr>
          </a:solidFill>
        </p:spPr>
        <p:txBody>
          <a:bodyPr wrap="square" rtlCol="0">
            <a:spAutoFit/>
          </a:bodyPr>
          <a:lstStyle/>
          <a:p>
            <a:pPr>
              <a:defRPr/>
            </a:pPr>
            <a:r>
              <a:rPr lang="en-CA" sz="1300" dirty="0">
                <a:solidFill>
                  <a:srgbClr val="2407D5"/>
                </a:solidFill>
              </a:rPr>
              <a:t>IFR CLIMB FM 1000 – 2100 FT</a:t>
            </a:r>
            <a:endParaRPr kumimoji="0" lang="en-CA" sz="1300" b="0" i="0" u="none" strike="noStrike" kern="1200" cap="none" spc="0" normalizeH="0" baseline="0" noProof="0" dirty="0">
              <a:ln>
                <a:noFill/>
              </a:ln>
              <a:solidFill>
                <a:srgbClr val="FFC000"/>
              </a:solidFill>
              <a:effectLst/>
              <a:uLnTx/>
              <a:uFillTx/>
              <a:latin typeface="Arial"/>
              <a:ea typeface="+mn-ea"/>
              <a:cs typeface="+mn-cs"/>
            </a:endParaRPr>
          </a:p>
        </p:txBody>
      </p:sp>
    </p:spTree>
    <p:extLst>
      <p:ext uri="{BB962C8B-B14F-4D97-AF65-F5344CB8AC3E}">
        <p14:creationId xmlns:p14="http://schemas.microsoft.com/office/powerpoint/2010/main" val="105926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1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1000"/>
                                        <p:tgtEl>
                                          <p:spTgt spid="20"/>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left)">
                                      <p:cBhvr>
                                        <p:cTn id="24" dur="1000"/>
                                        <p:tgtEl>
                                          <p:spTgt spid="24"/>
                                        </p:tgtEl>
                                      </p:cBhvr>
                                    </p:animEffect>
                                  </p:childTnLst>
                                </p:cTn>
                              </p:par>
                            </p:childTnLst>
                          </p:cTn>
                        </p:par>
                        <p:par>
                          <p:cTn id="25" fill="hold">
                            <p:stCondLst>
                              <p:cond delay="2000"/>
                            </p:stCondLst>
                            <p:childTnLst>
                              <p:par>
                                <p:cTn id="26" presetID="22" presetClass="entr" presetSubtype="4"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10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xEl>
                                              <p:pRg st="3" end="3"/>
                                            </p:txEl>
                                          </p:spTgt>
                                        </p:tgtEl>
                                        <p:attrNameLst>
                                          <p:attrName>style.visibility</p:attrName>
                                        </p:attrNameLst>
                                      </p:cBhvr>
                                      <p:to>
                                        <p:strVal val="visible"/>
                                      </p:to>
                                    </p:set>
                                  </p:childTnLst>
                                </p:cTn>
                              </p:par>
                              <p:par>
                                <p:cTn id="33" presetID="10" presetClass="exit" presetSubtype="0" fill="hold" nodeType="withEffect">
                                  <p:stCondLst>
                                    <p:cond delay="0"/>
                                  </p:stCondLst>
                                  <p:childTnLst>
                                    <p:animEffect transition="out" filter="fade">
                                      <p:cBhvr>
                                        <p:cTn id="34" dur="500"/>
                                        <p:tgtEl>
                                          <p:spTgt spid="20"/>
                                        </p:tgtEl>
                                      </p:cBhvr>
                                    </p:animEffect>
                                    <p:set>
                                      <p:cBhvr>
                                        <p:cTn id="35" dur="1" fill="hold">
                                          <p:stCondLst>
                                            <p:cond delay="499"/>
                                          </p:stCondLst>
                                        </p:cTn>
                                        <p:tgtEl>
                                          <p:spTgt spid="20"/>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24"/>
                                        </p:tgtEl>
                                      </p:cBhvr>
                                    </p:animEffect>
                                    <p:set>
                                      <p:cBhvr>
                                        <p:cTn id="38" dur="1" fill="hold">
                                          <p:stCondLst>
                                            <p:cond delay="499"/>
                                          </p:stCondLst>
                                        </p:cTn>
                                        <p:tgtEl>
                                          <p:spTgt spid="24"/>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26"/>
                                        </p:tgtEl>
                                      </p:cBhvr>
                                    </p:animEffect>
                                    <p:set>
                                      <p:cBhvr>
                                        <p:cTn id="41" dur="1" fill="hold">
                                          <p:stCondLst>
                                            <p:cond delay="499"/>
                                          </p:stCondLst>
                                        </p:cTn>
                                        <p:tgtEl>
                                          <p:spTgt spid="26"/>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left)">
                                      <p:cBhvr>
                                        <p:cTn id="46" dur="1000"/>
                                        <p:tgtEl>
                                          <p:spTgt spid="6"/>
                                        </p:tgtEl>
                                      </p:cBhvr>
                                    </p:animEffect>
                                  </p:childTnLst>
                                </p:cTn>
                              </p:par>
                            </p:childTnLst>
                          </p:cTn>
                        </p:par>
                        <p:par>
                          <p:cTn id="47" fill="hold">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500"/>
                                        <p:tgtEl>
                                          <p:spTgt spid="32"/>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500"/>
                                        <p:tgtEl>
                                          <p:spTgt spid="11"/>
                                        </p:tgtEl>
                                      </p:cBhvr>
                                    </p:animEffect>
                                  </p:childTnLst>
                                </p:cTn>
                              </p:par>
                            </p:childTnLst>
                          </p:cTn>
                        </p:par>
                        <p:par>
                          <p:cTn id="60" fill="hold">
                            <p:stCondLst>
                              <p:cond delay="500"/>
                            </p:stCondLst>
                            <p:childTnLst>
                              <p:par>
                                <p:cTn id="61" presetID="22" presetClass="entr" presetSubtype="1"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wipe(up)">
                                      <p:cBhvr>
                                        <p:cTn id="63" dur="500"/>
                                        <p:tgtEl>
                                          <p:spTgt spid="28"/>
                                        </p:tgtEl>
                                      </p:cBhvr>
                                    </p:animEffect>
                                  </p:childTnLst>
                                </p:cTn>
                              </p:par>
                            </p:childTnLst>
                          </p:cTn>
                        </p:par>
                        <p:par>
                          <p:cTn id="64" fill="hold">
                            <p:stCondLst>
                              <p:cond delay="1000"/>
                            </p:stCondLst>
                            <p:childTnLst>
                              <p:par>
                                <p:cTn id="65" presetID="22" presetClass="entr" presetSubtype="1" fill="hold"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up)">
                                      <p:cBhvr>
                                        <p:cTn id="67" dur="500"/>
                                        <p:tgtEl>
                                          <p:spTgt spid="30"/>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17">
                                            <p:txEl>
                                              <p:pRg st="5" end="5"/>
                                            </p:txEl>
                                          </p:spTgt>
                                        </p:tgtEl>
                                        <p:attrNameLst>
                                          <p:attrName>style.visibility</p:attrName>
                                        </p:attrNameLst>
                                      </p:cBhvr>
                                      <p:to>
                                        <p:strVal val="visible"/>
                                      </p:to>
                                    </p:set>
                                  </p:childTnLst>
                                </p:cTn>
                              </p:par>
                            </p:childTnLst>
                          </p:cTn>
                        </p:par>
                        <p:par>
                          <p:cTn id="72" fill="hold">
                            <p:stCondLst>
                              <p:cond delay="0"/>
                            </p:stCondLst>
                            <p:childTnLst>
                              <p:par>
                                <p:cTn id="73" presetID="10" presetClass="entr" presetSubtype="0"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4" grpId="0" animBg="1"/>
      <p:bldP spid="24" grpId="1" animBg="1"/>
      <p:bldP spid="32"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Diagram&#10;&#10;Description automatically generated">
            <a:extLst>
              <a:ext uri="{FF2B5EF4-FFF2-40B4-BE49-F238E27FC236}">
                <a16:creationId xmlns:a16="http://schemas.microsoft.com/office/drawing/2014/main" id="{B10C16F2-0C87-40BD-9B39-E7BFFCCB2D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2588" y="609600"/>
            <a:ext cx="5546673" cy="6180138"/>
          </a:xfrm>
          <a:prstGeom prst="rect">
            <a:avLst/>
          </a:prstGeom>
          <a:noFill/>
        </p:spPr>
      </p:pic>
      <p:sp>
        <p:nvSpPr>
          <p:cNvPr id="17" name="Text Placeholder 3">
            <a:extLst>
              <a:ext uri="{FF2B5EF4-FFF2-40B4-BE49-F238E27FC236}">
                <a16:creationId xmlns:a16="http://schemas.microsoft.com/office/drawing/2014/main" id="{C610850E-1A44-4055-B585-0520C0AAAA9F}"/>
              </a:ext>
            </a:extLst>
          </p:cNvPr>
          <p:cNvSpPr txBox="1">
            <a:spLocks/>
          </p:cNvSpPr>
          <p:nvPr/>
        </p:nvSpPr>
        <p:spPr>
          <a:xfrm>
            <a:off x="653168" y="1435101"/>
            <a:ext cx="5354439" cy="4691063"/>
          </a:xfrm>
          <a:prstGeom prst="rect">
            <a:avLst/>
          </a:prstGeom>
        </p:spPr>
        <p:txBody>
          <a:bodyPr/>
          <a:lstStyle>
            <a:lvl1pPr marL="342900" indent="-342900" algn="l" defTabSz="457200" rtl="0" eaLnBrk="1" latinLnBrk="0" hangingPunct="1">
              <a:lnSpc>
                <a:spcPct val="100000"/>
              </a:lnSpc>
              <a:spcBef>
                <a:spcPts val="800"/>
              </a:spcBef>
              <a:buClr>
                <a:schemeClr val="accent2"/>
              </a:buClr>
              <a:buFont typeface="Lucida Grande"/>
              <a:buChar char="›"/>
              <a:defRPr sz="1800" b="0" i="0" kern="1200">
                <a:solidFill>
                  <a:schemeClr val="bg1"/>
                </a:solidFill>
                <a:latin typeface="+mn-lt"/>
                <a:ea typeface="+mn-ea"/>
                <a:cs typeface="Nunito Sans Regular"/>
              </a:defRPr>
            </a:lvl1pPr>
            <a:lvl2pPr marL="742950" indent="-285750" algn="l" defTabSz="457200" rtl="0" eaLnBrk="1" latinLnBrk="0" hangingPunct="1">
              <a:lnSpc>
                <a:spcPct val="100000"/>
              </a:lnSpc>
              <a:spcBef>
                <a:spcPts val="800"/>
              </a:spcBef>
              <a:buClr>
                <a:schemeClr val="bg2"/>
              </a:buClr>
              <a:buFont typeface="Arial"/>
              <a:buChar char="•"/>
              <a:defRPr sz="1600" b="0" i="0" kern="1200">
                <a:solidFill>
                  <a:schemeClr val="bg2"/>
                </a:solidFill>
                <a:latin typeface="+mn-lt"/>
                <a:ea typeface="+mn-ea"/>
                <a:cs typeface="Nunito Sans Regular"/>
              </a:defRPr>
            </a:lvl2pPr>
            <a:lvl3pPr marL="1143000" indent="-228600" algn="l" defTabSz="457200" rtl="0" eaLnBrk="1" latinLnBrk="0" hangingPunct="1">
              <a:lnSpc>
                <a:spcPct val="100000"/>
              </a:lnSpc>
              <a:spcBef>
                <a:spcPts val="800"/>
              </a:spcBef>
              <a:buClr>
                <a:schemeClr val="accent2"/>
              </a:buClr>
              <a:buFont typeface="Lucida Grande"/>
              <a:buChar char="›"/>
              <a:defRPr sz="1400" b="0" i="0" kern="1200">
                <a:solidFill>
                  <a:schemeClr val="bg1"/>
                </a:solidFill>
                <a:latin typeface="+mn-lt"/>
                <a:ea typeface="+mn-ea"/>
                <a:cs typeface="Nunito Sans Regular"/>
              </a:defRPr>
            </a:lvl3pPr>
            <a:lvl4pPr marL="1600200" indent="-228600" algn="l" defTabSz="457200" rtl="0" eaLnBrk="1" latinLnBrk="0" hangingPunct="1">
              <a:lnSpc>
                <a:spcPct val="100000"/>
              </a:lnSpc>
              <a:spcBef>
                <a:spcPts val="800"/>
              </a:spcBef>
              <a:buClr>
                <a:schemeClr val="bg2"/>
              </a:buClr>
              <a:buFont typeface="Arial"/>
              <a:buChar char="•"/>
              <a:defRPr sz="1200" b="0" i="0" kern="1200">
                <a:solidFill>
                  <a:schemeClr val="bg2"/>
                </a:solidFill>
                <a:latin typeface="+mn-lt"/>
                <a:ea typeface="+mn-ea"/>
                <a:cs typeface="Nunito Sans Regular"/>
              </a:defRPr>
            </a:lvl4pPr>
            <a:lvl5pPr marL="2057400" indent="-228600" algn="l" defTabSz="457200" rtl="0" eaLnBrk="1" latinLnBrk="0" hangingPunct="1">
              <a:lnSpc>
                <a:spcPct val="100000"/>
              </a:lnSpc>
              <a:spcBef>
                <a:spcPts val="800"/>
              </a:spcBef>
              <a:buClr>
                <a:schemeClr val="accent2"/>
              </a:buClr>
              <a:buFont typeface="Lucida Grande"/>
              <a:buChar char="–"/>
              <a:defRPr sz="1200" b="0" i="0" kern="1200">
                <a:solidFill>
                  <a:schemeClr val="bg1"/>
                </a:solidFill>
                <a:latin typeface="+mn-lt"/>
                <a:ea typeface="+mn-ea"/>
                <a:cs typeface="Nunito Sans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CA" dirty="0"/>
              <a:t>FOR ANY DEVIATIONS FROM THE PUBLISHED CIRCUIT OR PROCEDURES, PILOTS NEED TO ADVISE AND COORDINATE WITH FSS</a:t>
            </a:r>
          </a:p>
        </p:txBody>
      </p:sp>
      <p:sp>
        <p:nvSpPr>
          <p:cNvPr id="10" name="Title 2">
            <a:extLst>
              <a:ext uri="{FF2B5EF4-FFF2-40B4-BE49-F238E27FC236}">
                <a16:creationId xmlns:a16="http://schemas.microsoft.com/office/drawing/2014/main" id="{0D8F5165-CF6E-4E87-9772-848AF64FEAD5}"/>
              </a:ext>
            </a:extLst>
          </p:cNvPr>
          <p:cNvSpPr txBox="1">
            <a:spLocks/>
          </p:cNvSpPr>
          <p:nvPr/>
        </p:nvSpPr>
        <p:spPr>
          <a:xfrm>
            <a:off x="627811" y="746908"/>
            <a:ext cx="5379796" cy="503478"/>
          </a:xfrm>
          <a:prstGeom prst="rect">
            <a:avLst/>
          </a:prstGeom>
        </p:spPr>
        <p:txBody>
          <a:bodyPr vert="horz" lIns="0" tIns="0" rIns="0" bIns="0" rtlCol="0" anchor="t" anchorCtr="0">
            <a:noAutofit/>
          </a:bodyPr>
          <a:lstStyle>
            <a:lvl1pPr algn="l" defTabSz="457200" rtl="0" eaLnBrk="1" latinLnBrk="0" hangingPunct="1">
              <a:spcBef>
                <a:spcPct val="0"/>
              </a:spcBef>
              <a:buNone/>
              <a:defRPr sz="2800" kern="1200" cap="all">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sz="2500" dirty="0"/>
              <a:t>Non standard Circuit</a:t>
            </a:r>
          </a:p>
        </p:txBody>
      </p:sp>
    </p:spTree>
    <p:extLst>
      <p:ext uri="{BB962C8B-B14F-4D97-AF65-F5344CB8AC3E}">
        <p14:creationId xmlns:p14="http://schemas.microsoft.com/office/powerpoint/2010/main" val="164957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17">
                                            <p:txEl>
                                              <p:pRg st="0" end="0"/>
                                            </p:txEl>
                                          </p:spTgt>
                                        </p:tgtEl>
                                      </p:cBhvr>
                                    </p:animEffect>
                                    <p:set>
                                      <p:cBhvr>
                                        <p:cTn id="11" dur="1" fill="hold">
                                          <p:stCondLst>
                                            <p:cond delay="499"/>
                                          </p:stCondLst>
                                        </p:cTn>
                                        <p:tgtEl>
                                          <p:spTgt spid="17">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Diagram&#10;&#10;Description automatically generated">
            <a:extLst>
              <a:ext uri="{FF2B5EF4-FFF2-40B4-BE49-F238E27FC236}">
                <a16:creationId xmlns:a16="http://schemas.microsoft.com/office/drawing/2014/main" id="{B10C16F2-0C87-40BD-9B39-E7BFFCCB2D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2588" y="609600"/>
            <a:ext cx="5546673" cy="6180138"/>
          </a:xfrm>
          <a:prstGeom prst="rect">
            <a:avLst/>
          </a:prstGeom>
          <a:noFill/>
        </p:spPr>
      </p:pic>
      <p:sp>
        <p:nvSpPr>
          <p:cNvPr id="17" name="Text Placeholder 3">
            <a:extLst>
              <a:ext uri="{FF2B5EF4-FFF2-40B4-BE49-F238E27FC236}">
                <a16:creationId xmlns:a16="http://schemas.microsoft.com/office/drawing/2014/main" id="{C610850E-1A44-4055-B585-0520C0AAAA9F}"/>
              </a:ext>
            </a:extLst>
          </p:cNvPr>
          <p:cNvSpPr txBox="1">
            <a:spLocks/>
          </p:cNvSpPr>
          <p:nvPr/>
        </p:nvSpPr>
        <p:spPr>
          <a:xfrm>
            <a:off x="653168" y="1435101"/>
            <a:ext cx="5354439" cy="4691063"/>
          </a:xfrm>
          <a:prstGeom prst="rect">
            <a:avLst/>
          </a:prstGeom>
        </p:spPr>
        <p:txBody>
          <a:bodyPr/>
          <a:lstStyle>
            <a:lvl1pPr marL="342900" indent="-342900" algn="l" defTabSz="457200" rtl="0" eaLnBrk="1" latinLnBrk="0" hangingPunct="1">
              <a:lnSpc>
                <a:spcPct val="100000"/>
              </a:lnSpc>
              <a:spcBef>
                <a:spcPts val="800"/>
              </a:spcBef>
              <a:buClr>
                <a:schemeClr val="accent2"/>
              </a:buClr>
              <a:buFont typeface="Lucida Grande"/>
              <a:buChar char="›"/>
              <a:defRPr sz="1800" b="0" i="0" kern="1200">
                <a:solidFill>
                  <a:schemeClr val="bg1"/>
                </a:solidFill>
                <a:latin typeface="+mn-lt"/>
                <a:ea typeface="+mn-ea"/>
                <a:cs typeface="Nunito Sans Regular"/>
              </a:defRPr>
            </a:lvl1pPr>
            <a:lvl2pPr marL="742950" indent="-285750" algn="l" defTabSz="457200" rtl="0" eaLnBrk="1" latinLnBrk="0" hangingPunct="1">
              <a:lnSpc>
                <a:spcPct val="100000"/>
              </a:lnSpc>
              <a:spcBef>
                <a:spcPts val="800"/>
              </a:spcBef>
              <a:buClr>
                <a:schemeClr val="bg2"/>
              </a:buClr>
              <a:buFont typeface="Arial"/>
              <a:buChar char="•"/>
              <a:defRPr sz="1600" b="0" i="0" kern="1200">
                <a:solidFill>
                  <a:schemeClr val="bg2"/>
                </a:solidFill>
                <a:latin typeface="+mn-lt"/>
                <a:ea typeface="+mn-ea"/>
                <a:cs typeface="Nunito Sans Regular"/>
              </a:defRPr>
            </a:lvl2pPr>
            <a:lvl3pPr marL="1143000" indent="-228600" algn="l" defTabSz="457200" rtl="0" eaLnBrk="1" latinLnBrk="0" hangingPunct="1">
              <a:lnSpc>
                <a:spcPct val="100000"/>
              </a:lnSpc>
              <a:spcBef>
                <a:spcPts val="800"/>
              </a:spcBef>
              <a:buClr>
                <a:schemeClr val="accent2"/>
              </a:buClr>
              <a:buFont typeface="Lucida Grande"/>
              <a:buChar char="›"/>
              <a:defRPr sz="1400" b="0" i="0" kern="1200">
                <a:solidFill>
                  <a:schemeClr val="bg1"/>
                </a:solidFill>
                <a:latin typeface="+mn-lt"/>
                <a:ea typeface="+mn-ea"/>
                <a:cs typeface="Nunito Sans Regular"/>
              </a:defRPr>
            </a:lvl3pPr>
            <a:lvl4pPr marL="1600200" indent="-228600" algn="l" defTabSz="457200" rtl="0" eaLnBrk="1" latinLnBrk="0" hangingPunct="1">
              <a:lnSpc>
                <a:spcPct val="100000"/>
              </a:lnSpc>
              <a:spcBef>
                <a:spcPts val="800"/>
              </a:spcBef>
              <a:buClr>
                <a:schemeClr val="bg2"/>
              </a:buClr>
              <a:buFont typeface="Arial"/>
              <a:buChar char="•"/>
              <a:defRPr sz="1200" b="0" i="0" kern="1200">
                <a:solidFill>
                  <a:schemeClr val="bg2"/>
                </a:solidFill>
                <a:latin typeface="+mn-lt"/>
                <a:ea typeface="+mn-ea"/>
                <a:cs typeface="Nunito Sans Regular"/>
              </a:defRPr>
            </a:lvl4pPr>
            <a:lvl5pPr marL="2057400" indent="-228600" algn="l" defTabSz="457200" rtl="0" eaLnBrk="1" latinLnBrk="0" hangingPunct="1">
              <a:lnSpc>
                <a:spcPct val="100000"/>
              </a:lnSpc>
              <a:spcBef>
                <a:spcPts val="800"/>
              </a:spcBef>
              <a:buClr>
                <a:schemeClr val="accent2"/>
              </a:buClr>
              <a:buFont typeface="Lucida Grande"/>
              <a:buChar char="–"/>
              <a:defRPr sz="1200" b="0" i="0" kern="1200">
                <a:solidFill>
                  <a:schemeClr val="bg1"/>
                </a:solidFill>
                <a:latin typeface="+mn-lt"/>
                <a:ea typeface="+mn-ea"/>
                <a:cs typeface="Nunito Sans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endParaRPr lang="en-CA" dirty="0"/>
          </a:p>
        </p:txBody>
      </p:sp>
      <p:sp>
        <p:nvSpPr>
          <p:cNvPr id="10" name="Title 2">
            <a:extLst>
              <a:ext uri="{FF2B5EF4-FFF2-40B4-BE49-F238E27FC236}">
                <a16:creationId xmlns:a16="http://schemas.microsoft.com/office/drawing/2014/main" id="{0D8F5165-CF6E-4E87-9772-848AF64FEAD5}"/>
              </a:ext>
            </a:extLst>
          </p:cNvPr>
          <p:cNvSpPr txBox="1">
            <a:spLocks/>
          </p:cNvSpPr>
          <p:nvPr/>
        </p:nvSpPr>
        <p:spPr>
          <a:xfrm>
            <a:off x="627811" y="746908"/>
            <a:ext cx="4926683" cy="503478"/>
          </a:xfrm>
          <a:prstGeom prst="rect">
            <a:avLst/>
          </a:prstGeom>
        </p:spPr>
        <p:txBody>
          <a:bodyPr vert="horz" lIns="0" tIns="0" rIns="0" bIns="0" rtlCol="0" anchor="t" anchorCtr="0">
            <a:noAutofit/>
          </a:bodyPr>
          <a:lstStyle>
            <a:lvl1pPr algn="l" defTabSz="457200" rtl="0" eaLnBrk="1" latinLnBrk="0" hangingPunct="1">
              <a:spcBef>
                <a:spcPct val="0"/>
              </a:spcBef>
              <a:buNone/>
              <a:defRPr sz="2800" kern="1200" cap="all">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sz="2500" dirty="0"/>
              <a:t>Non standard Circuit</a:t>
            </a:r>
          </a:p>
        </p:txBody>
      </p:sp>
      <p:sp>
        <p:nvSpPr>
          <p:cNvPr id="6" name="TextBox 5">
            <a:extLst>
              <a:ext uri="{FF2B5EF4-FFF2-40B4-BE49-F238E27FC236}">
                <a16:creationId xmlns:a16="http://schemas.microsoft.com/office/drawing/2014/main" id="{B752FB32-853C-4125-9E17-F215EC980CD3}"/>
              </a:ext>
            </a:extLst>
          </p:cNvPr>
          <p:cNvSpPr txBox="1"/>
          <p:nvPr/>
        </p:nvSpPr>
        <p:spPr>
          <a:xfrm>
            <a:off x="283198" y="1435101"/>
            <a:ext cx="6094378" cy="4247317"/>
          </a:xfrm>
          <a:prstGeom prst="rect">
            <a:avLst/>
          </a:prstGeom>
          <a:noFill/>
        </p:spPr>
        <p:txBody>
          <a:bodyPr wrap="square">
            <a:spAutoFit/>
          </a:bodyPr>
          <a:lstStyle/>
          <a:p>
            <a:pPr>
              <a:buFont typeface="Arial" panose="020B0604020202020204" pitchFamily="34" charset="0"/>
              <a:buChar char="•"/>
            </a:pPr>
            <a:r>
              <a:rPr lang="en-CA" dirty="0">
                <a:solidFill>
                  <a:schemeClr val="bg1"/>
                </a:solidFill>
              </a:rPr>
              <a:t>FASTER THAN ESTABLISHED CCT</a:t>
            </a:r>
          </a:p>
          <a:p>
            <a:pPr>
              <a:buFont typeface="Arial" panose="020B0604020202020204" pitchFamily="34" charset="0"/>
              <a:buChar char="•"/>
            </a:pPr>
            <a:endParaRPr lang="en-CA" dirty="0">
              <a:solidFill>
                <a:schemeClr val="bg1"/>
              </a:solidFill>
            </a:endParaRPr>
          </a:p>
          <a:p>
            <a:pPr>
              <a:buFont typeface="Arial" panose="020B0604020202020204" pitchFamily="34" charset="0"/>
              <a:buChar char="•"/>
            </a:pPr>
            <a:r>
              <a:rPr lang="en-CA" dirty="0">
                <a:solidFill>
                  <a:schemeClr val="bg1"/>
                </a:solidFill>
              </a:rPr>
              <a:t>PASSES OVER NOISE SENSITIVE AREAS AND GOLF COURSE</a:t>
            </a:r>
          </a:p>
          <a:p>
            <a:pPr>
              <a:buFont typeface="Arial" panose="020B0604020202020204" pitchFamily="34" charset="0"/>
              <a:buChar char="•"/>
            </a:pPr>
            <a:endParaRPr lang="en-CA" dirty="0">
              <a:solidFill>
                <a:schemeClr val="bg1"/>
              </a:solidFill>
            </a:endParaRPr>
          </a:p>
          <a:p>
            <a:pPr>
              <a:buFont typeface="Arial" panose="020B0604020202020204" pitchFamily="34" charset="0"/>
              <a:buChar char="•"/>
            </a:pPr>
            <a:r>
              <a:rPr lang="en-CA" dirty="0">
                <a:solidFill>
                  <a:schemeClr val="bg1"/>
                </a:solidFill>
              </a:rPr>
              <a:t>CLOSE PROXIMITY HIGHEST CONTOURS OF WOODLEY RANGE</a:t>
            </a:r>
          </a:p>
          <a:p>
            <a:pPr>
              <a:buFont typeface="Arial" panose="020B0604020202020204" pitchFamily="34" charset="0"/>
              <a:buChar char="•"/>
            </a:pPr>
            <a:endParaRPr lang="en-CA" dirty="0">
              <a:solidFill>
                <a:schemeClr val="bg1"/>
              </a:solidFill>
            </a:endParaRPr>
          </a:p>
          <a:p>
            <a:pPr>
              <a:buFont typeface="Arial" panose="020B0604020202020204" pitchFamily="34" charset="0"/>
              <a:buChar char="•"/>
            </a:pPr>
            <a:r>
              <a:rPr lang="en-CA" dirty="0">
                <a:solidFill>
                  <a:schemeClr val="bg1"/>
                </a:solidFill>
              </a:rPr>
              <a:t>NOT EXPECTED BY FSS OR OTHER TRAFFIC</a:t>
            </a:r>
          </a:p>
          <a:p>
            <a:pPr>
              <a:buFont typeface="Arial" panose="020B0604020202020204" pitchFamily="34" charset="0"/>
              <a:buChar char="•"/>
            </a:pPr>
            <a:endParaRPr lang="en-CA" dirty="0">
              <a:solidFill>
                <a:schemeClr val="bg1"/>
              </a:solidFill>
            </a:endParaRPr>
          </a:p>
          <a:p>
            <a:pPr>
              <a:buFont typeface="Arial" panose="020B0604020202020204" pitchFamily="34" charset="0"/>
              <a:buChar char="•"/>
            </a:pPr>
            <a:r>
              <a:rPr lang="en-CA" dirty="0">
                <a:solidFill>
                  <a:schemeClr val="bg1"/>
                </a:solidFill>
              </a:rPr>
              <a:t>CUTS INSIDE OF ESTABLISHED CIRCUIT AIRCRAFT LEAVING LITTLE ROOM TO RESOLVE CONFLICTS</a:t>
            </a:r>
          </a:p>
          <a:p>
            <a:pPr>
              <a:buFont typeface="Arial" panose="020B0604020202020204" pitchFamily="34" charset="0"/>
              <a:buChar char="•"/>
            </a:pPr>
            <a:endParaRPr lang="en-CA" dirty="0">
              <a:solidFill>
                <a:schemeClr val="bg1"/>
              </a:solidFill>
            </a:endParaRPr>
          </a:p>
          <a:p>
            <a:pPr>
              <a:buFont typeface="Arial" panose="020B0604020202020204" pitchFamily="34" charset="0"/>
              <a:buChar char="•"/>
            </a:pPr>
            <a:r>
              <a:rPr lang="en-CA" dirty="0">
                <a:solidFill>
                  <a:schemeClr val="bg1"/>
                </a:solidFill>
              </a:rPr>
              <a:t>IMPACTS DEPARTURE SEQUENCE, CLEARANCES AND IFR FLOW TIMES</a:t>
            </a:r>
          </a:p>
        </p:txBody>
      </p:sp>
      <p:sp>
        <p:nvSpPr>
          <p:cNvPr id="7" name="Rectangle 6">
            <a:extLst>
              <a:ext uri="{FF2B5EF4-FFF2-40B4-BE49-F238E27FC236}">
                <a16:creationId xmlns:a16="http://schemas.microsoft.com/office/drawing/2014/main" id="{96D4D586-C7F1-4017-A1D4-39AC4E116B9D}"/>
              </a:ext>
            </a:extLst>
          </p:cNvPr>
          <p:cNvSpPr/>
          <p:nvPr/>
        </p:nvSpPr>
        <p:spPr>
          <a:xfrm>
            <a:off x="9228750" y="1748672"/>
            <a:ext cx="1306305" cy="2644421"/>
          </a:xfrm>
          <a:prstGeom prst="rect">
            <a:avLst/>
          </a:prstGeom>
          <a:solidFill>
            <a:srgbClr val="FFC000">
              <a:alpha val="35000"/>
            </a:srgbClr>
          </a:solidFill>
          <a:ln>
            <a:solidFill>
              <a:schemeClr val="accent1">
                <a:shade val="95000"/>
                <a:satMod val="105000"/>
                <a:alpha val="96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8" name="Freeform: Shape 7">
            <a:extLst>
              <a:ext uri="{FF2B5EF4-FFF2-40B4-BE49-F238E27FC236}">
                <a16:creationId xmlns:a16="http://schemas.microsoft.com/office/drawing/2014/main" id="{3E1364BC-33D4-4EE2-A09D-35DB0437FF2F}"/>
              </a:ext>
            </a:extLst>
          </p:cNvPr>
          <p:cNvSpPr/>
          <p:nvPr/>
        </p:nvSpPr>
        <p:spPr>
          <a:xfrm>
            <a:off x="10030534" y="3857990"/>
            <a:ext cx="388654" cy="797668"/>
          </a:xfrm>
          <a:custGeom>
            <a:avLst/>
            <a:gdLst>
              <a:gd name="connsiteX0" fmla="*/ 203829 w 388654"/>
              <a:gd name="connsiteY0" fmla="*/ 797668 h 797668"/>
              <a:gd name="connsiteX1" fmla="*/ 48186 w 388654"/>
              <a:gd name="connsiteY1" fmla="*/ 573932 h 797668"/>
              <a:gd name="connsiteX2" fmla="*/ 9275 w 388654"/>
              <a:gd name="connsiteY2" fmla="*/ 457200 h 797668"/>
              <a:gd name="connsiteX3" fmla="*/ 19003 w 388654"/>
              <a:gd name="connsiteY3" fmla="*/ 359923 h 797668"/>
              <a:gd name="connsiteX4" fmla="*/ 203829 w 388654"/>
              <a:gd name="connsiteY4" fmla="*/ 136187 h 797668"/>
              <a:gd name="connsiteX5" fmla="*/ 388654 w 388654"/>
              <a:gd name="connsiteY5" fmla="*/ 0 h 79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654" h="797668">
                <a:moveTo>
                  <a:pt x="203829" y="797668"/>
                </a:moveTo>
                <a:cubicBezTo>
                  <a:pt x="142220" y="714172"/>
                  <a:pt x="80612" y="630677"/>
                  <a:pt x="48186" y="573932"/>
                </a:cubicBezTo>
                <a:cubicBezTo>
                  <a:pt x="15760" y="517187"/>
                  <a:pt x="14139" y="492868"/>
                  <a:pt x="9275" y="457200"/>
                </a:cubicBezTo>
                <a:cubicBezTo>
                  <a:pt x="4411" y="421532"/>
                  <a:pt x="-13423" y="413425"/>
                  <a:pt x="19003" y="359923"/>
                </a:cubicBezTo>
                <a:cubicBezTo>
                  <a:pt x="51429" y="306421"/>
                  <a:pt x="142221" y="196174"/>
                  <a:pt x="203829" y="136187"/>
                </a:cubicBezTo>
                <a:cubicBezTo>
                  <a:pt x="265437" y="76200"/>
                  <a:pt x="327045" y="38100"/>
                  <a:pt x="388654" y="0"/>
                </a:cubicBezTo>
              </a:path>
            </a:pathLst>
          </a:cu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630599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xEl>
                                              <p:pRg st="4" end="4"/>
                                            </p:txEl>
                                          </p:spTgt>
                                        </p:tgtEl>
                                        <p:attrNameLst>
                                          <p:attrName>style.visibility</p:attrName>
                                        </p:attrNameLst>
                                      </p:cBhvr>
                                      <p:to>
                                        <p:strVal val="visible"/>
                                      </p:to>
                                    </p:set>
                                  </p:childTnLst>
                                </p:cTn>
                              </p:par>
                              <p:par>
                                <p:cTn id="14" presetID="31"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8" descr="Diagram&#10;&#10;Description automatically generated">
            <a:extLst>
              <a:ext uri="{FF2B5EF4-FFF2-40B4-BE49-F238E27FC236}">
                <a16:creationId xmlns:a16="http://schemas.microsoft.com/office/drawing/2014/main" id="{C81F1004-E095-4096-88FD-0283B7D715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5433" y="746908"/>
            <a:ext cx="5546673" cy="6180138"/>
          </a:xfrm>
          <a:prstGeom prst="rect">
            <a:avLst/>
          </a:prstGeom>
          <a:noFill/>
          <a:ln>
            <a:solidFill>
              <a:srgbClr val="020202"/>
            </a:solidFill>
          </a:ln>
        </p:spPr>
      </p:pic>
      <p:sp>
        <p:nvSpPr>
          <p:cNvPr id="17" name="Text Placeholder 3">
            <a:extLst>
              <a:ext uri="{FF2B5EF4-FFF2-40B4-BE49-F238E27FC236}">
                <a16:creationId xmlns:a16="http://schemas.microsoft.com/office/drawing/2014/main" id="{C610850E-1A44-4055-B585-0520C0AAAA9F}"/>
              </a:ext>
            </a:extLst>
          </p:cNvPr>
          <p:cNvSpPr txBox="1">
            <a:spLocks/>
          </p:cNvSpPr>
          <p:nvPr/>
        </p:nvSpPr>
        <p:spPr>
          <a:xfrm>
            <a:off x="653168" y="1435101"/>
            <a:ext cx="5354439" cy="4691063"/>
          </a:xfrm>
          <a:prstGeom prst="rect">
            <a:avLst/>
          </a:prstGeom>
        </p:spPr>
        <p:txBody>
          <a:bodyPr/>
          <a:lstStyle>
            <a:lvl1pPr marL="342900" indent="-342900" algn="l" defTabSz="457200" rtl="0" eaLnBrk="1" latinLnBrk="0" hangingPunct="1">
              <a:lnSpc>
                <a:spcPct val="100000"/>
              </a:lnSpc>
              <a:spcBef>
                <a:spcPts val="800"/>
              </a:spcBef>
              <a:buClr>
                <a:schemeClr val="accent2"/>
              </a:buClr>
              <a:buFont typeface="Lucida Grande"/>
              <a:buChar char="›"/>
              <a:defRPr sz="1800" b="0" i="0" kern="1200">
                <a:solidFill>
                  <a:schemeClr val="bg1"/>
                </a:solidFill>
                <a:latin typeface="+mn-lt"/>
                <a:ea typeface="+mn-ea"/>
                <a:cs typeface="Nunito Sans Regular"/>
              </a:defRPr>
            </a:lvl1pPr>
            <a:lvl2pPr marL="742950" indent="-285750" algn="l" defTabSz="457200" rtl="0" eaLnBrk="1" latinLnBrk="0" hangingPunct="1">
              <a:lnSpc>
                <a:spcPct val="100000"/>
              </a:lnSpc>
              <a:spcBef>
                <a:spcPts val="800"/>
              </a:spcBef>
              <a:buClr>
                <a:schemeClr val="bg2"/>
              </a:buClr>
              <a:buFont typeface="Arial"/>
              <a:buChar char="•"/>
              <a:defRPr sz="1600" b="0" i="0" kern="1200">
                <a:solidFill>
                  <a:schemeClr val="bg2"/>
                </a:solidFill>
                <a:latin typeface="+mn-lt"/>
                <a:ea typeface="+mn-ea"/>
                <a:cs typeface="Nunito Sans Regular"/>
              </a:defRPr>
            </a:lvl2pPr>
            <a:lvl3pPr marL="1143000" indent="-228600" algn="l" defTabSz="457200" rtl="0" eaLnBrk="1" latinLnBrk="0" hangingPunct="1">
              <a:lnSpc>
                <a:spcPct val="100000"/>
              </a:lnSpc>
              <a:spcBef>
                <a:spcPts val="800"/>
              </a:spcBef>
              <a:buClr>
                <a:schemeClr val="accent2"/>
              </a:buClr>
              <a:buFont typeface="Lucida Grande"/>
              <a:buChar char="›"/>
              <a:defRPr sz="1400" b="0" i="0" kern="1200">
                <a:solidFill>
                  <a:schemeClr val="bg1"/>
                </a:solidFill>
                <a:latin typeface="+mn-lt"/>
                <a:ea typeface="+mn-ea"/>
                <a:cs typeface="Nunito Sans Regular"/>
              </a:defRPr>
            </a:lvl3pPr>
            <a:lvl4pPr marL="1600200" indent="-228600" algn="l" defTabSz="457200" rtl="0" eaLnBrk="1" latinLnBrk="0" hangingPunct="1">
              <a:lnSpc>
                <a:spcPct val="100000"/>
              </a:lnSpc>
              <a:spcBef>
                <a:spcPts val="800"/>
              </a:spcBef>
              <a:buClr>
                <a:schemeClr val="bg2"/>
              </a:buClr>
              <a:buFont typeface="Arial"/>
              <a:buChar char="•"/>
              <a:defRPr sz="1200" b="0" i="0" kern="1200">
                <a:solidFill>
                  <a:schemeClr val="bg2"/>
                </a:solidFill>
                <a:latin typeface="+mn-lt"/>
                <a:ea typeface="+mn-ea"/>
                <a:cs typeface="Nunito Sans Regular"/>
              </a:defRPr>
            </a:lvl4pPr>
            <a:lvl5pPr marL="2057400" indent="-228600" algn="l" defTabSz="457200" rtl="0" eaLnBrk="1" latinLnBrk="0" hangingPunct="1">
              <a:lnSpc>
                <a:spcPct val="100000"/>
              </a:lnSpc>
              <a:spcBef>
                <a:spcPts val="800"/>
              </a:spcBef>
              <a:buClr>
                <a:schemeClr val="accent2"/>
              </a:buClr>
              <a:buFont typeface="Lucida Grande"/>
              <a:buChar char="–"/>
              <a:defRPr sz="1200" b="0" i="0" kern="1200">
                <a:solidFill>
                  <a:schemeClr val="bg1"/>
                </a:solidFill>
                <a:latin typeface="+mn-lt"/>
                <a:ea typeface="+mn-ea"/>
                <a:cs typeface="Nunito Sans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CA" dirty="0"/>
          </a:p>
          <a:p>
            <a:pPr marL="0" indent="0">
              <a:buNone/>
            </a:pPr>
            <a:r>
              <a:rPr lang="en-CA" b="1" dirty="0"/>
              <a:t>ABBREVIATED CIRCUITS</a:t>
            </a:r>
          </a:p>
          <a:p>
            <a:pPr>
              <a:buFont typeface="Arial" panose="020B0604020202020204" pitchFamily="34" charset="0"/>
              <a:buChar char="•"/>
            </a:pPr>
            <a:r>
              <a:rPr lang="en-CA" dirty="0"/>
              <a:t>CUTS OFF AIRCRAFT ESTABLISHED WITHIN THE CIRCUIT</a:t>
            </a:r>
          </a:p>
          <a:p>
            <a:pPr>
              <a:buFont typeface="Arial" panose="020B0604020202020204" pitchFamily="34" charset="0"/>
              <a:buChar char="•"/>
            </a:pPr>
            <a:r>
              <a:rPr lang="en-CA" dirty="0"/>
              <a:t>CREATES UNSAFE TRAFFIC SCENARIOS</a:t>
            </a:r>
          </a:p>
          <a:p>
            <a:pPr>
              <a:buFont typeface="Arial" panose="020B0604020202020204" pitchFamily="34" charset="0"/>
              <a:buChar char="•"/>
            </a:pPr>
            <a:r>
              <a:rPr lang="en-CA" dirty="0"/>
              <a:t>FEW OPTIONS FOR NEGATING CONFLICTS</a:t>
            </a:r>
          </a:p>
          <a:p>
            <a:pPr>
              <a:buFont typeface="Arial" panose="020B0604020202020204" pitchFamily="34" charset="0"/>
              <a:buChar char="•"/>
            </a:pPr>
            <a:endParaRPr lang="en-CA" dirty="0"/>
          </a:p>
        </p:txBody>
      </p:sp>
      <p:sp>
        <p:nvSpPr>
          <p:cNvPr id="10" name="Title 2">
            <a:extLst>
              <a:ext uri="{FF2B5EF4-FFF2-40B4-BE49-F238E27FC236}">
                <a16:creationId xmlns:a16="http://schemas.microsoft.com/office/drawing/2014/main" id="{0D8F5165-CF6E-4E87-9772-848AF64FEAD5}"/>
              </a:ext>
            </a:extLst>
          </p:cNvPr>
          <p:cNvSpPr txBox="1">
            <a:spLocks/>
          </p:cNvSpPr>
          <p:nvPr/>
        </p:nvSpPr>
        <p:spPr>
          <a:xfrm>
            <a:off x="627811" y="746908"/>
            <a:ext cx="5545593" cy="503478"/>
          </a:xfrm>
          <a:prstGeom prst="rect">
            <a:avLst/>
          </a:prstGeom>
        </p:spPr>
        <p:txBody>
          <a:bodyPr vert="horz" lIns="0" tIns="0" rIns="0" bIns="0" rtlCol="0" anchor="t" anchorCtr="0">
            <a:noAutofit/>
          </a:bodyPr>
          <a:lstStyle>
            <a:lvl1pPr algn="l" defTabSz="457200" rtl="0" eaLnBrk="1" latinLnBrk="0" hangingPunct="1">
              <a:spcBef>
                <a:spcPct val="0"/>
              </a:spcBef>
              <a:buNone/>
              <a:defRPr sz="2800" kern="1200" cap="all">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sz="2500" dirty="0"/>
              <a:t>Examples of Non standard circuits</a:t>
            </a:r>
          </a:p>
        </p:txBody>
      </p:sp>
      <p:pic>
        <p:nvPicPr>
          <p:cNvPr id="18" name="Graphic 17" descr="Airplane with solid fill">
            <a:extLst>
              <a:ext uri="{FF2B5EF4-FFF2-40B4-BE49-F238E27FC236}">
                <a16:creationId xmlns:a16="http://schemas.microsoft.com/office/drawing/2014/main" id="{EEF78099-E035-4B36-937B-18480F2E04E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1168337">
            <a:off x="8561546" y="4528437"/>
            <a:ext cx="455400" cy="636506"/>
          </a:xfrm>
          <a:prstGeom prst="rect">
            <a:avLst/>
          </a:prstGeom>
        </p:spPr>
      </p:pic>
      <p:cxnSp>
        <p:nvCxnSpPr>
          <p:cNvPr id="20" name="Straight Arrow Connector 19">
            <a:extLst>
              <a:ext uri="{FF2B5EF4-FFF2-40B4-BE49-F238E27FC236}">
                <a16:creationId xmlns:a16="http://schemas.microsoft.com/office/drawing/2014/main" id="{743FFEFE-6E23-45F4-B5F6-08E830FB2AD9}"/>
              </a:ext>
            </a:extLst>
          </p:cNvPr>
          <p:cNvCxnSpPr>
            <a:cxnSpLocks/>
          </p:cNvCxnSpPr>
          <p:nvPr/>
        </p:nvCxnSpPr>
        <p:spPr>
          <a:xfrm flipV="1">
            <a:off x="8578392" y="2037522"/>
            <a:ext cx="0" cy="1391478"/>
          </a:xfrm>
          <a:prstGeom prst="straightConnector1">
            <a:avLst/>
          </a:prstGeom>
          <a:ln w="38100">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13" name="Arc 12">
            <a:extLst>
              <a:ext uri="{FF2B5EF4-FFF2-40B4-BE49-F238E27FC236}">
                <a16:creationId xmlns:a16="http://schemas.microsoft.com/office/drawing/2014/main" id="{339898CD-300F-4C46-8ABE-B0136EFA6E5D}"/>
              </a:ext>
            </a:extLst>
          </p:cNvPr>
          <p:cNvSpPr/>
          <p:nvPr/>
        </p:nvSpPr>
        <p:spPr>
          <a:xfrm rot="16200000">
            <a:off x="8547435" y="1614363"/>
            <a:ext cx="729785" cy="675861"/>
          </a:xfrm>
          <a:prstGeom prst="arc">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19" name="Arc 18">
            <a:extLst>
              <a:ext uri="{FF2B5EF4-FFF2-40B4-BE49-F238E27FC236}">
                <a16:creationId xmlns:a16="http://schemas.microsoft.com/office/drawing/2014/main" id="{8F471A30-88F6-49E9-A3BA-847FE3BAD4B5}"/>
              </a:ext>
            </a:extLst>
          </p:cNvPr>
          <p:cNvSpPr/>
          <p:nvPr/>
        </p:nvSpPr>
        <p:spPr>
          <a:xfrm>
            <a:off x="8766605" y="1586917"/>
            <a:ext cx="729785" cy="675861"/>
          </a:xfrm>
          <a:prstGeom prst="arc">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cxnSp>
        <p:nvCxnSpPr>
          <p:cNvPr id="16" name="Straight Connector 15">
            <a:extLst>
              <a:ext uri="{FF2B5EF4-FFF2-40B4-BE49-F238E27FC236}">
                <a16:creationId xmlns:a16="http://schemas.microsoft.com/office/drawing/2014/main" id="{800FCB95-13A7-445F-AC84-860B1A8EF7EB}"/>
              </a:ext>
            </a:extLst>
          </p:cNvPr>
          <p:cNvCxnSpPr>
            <a:stCxn id="13" idx="2"/>
            <a:endCxn id="19" idx="0"/>
          </p:cNvCxnSpPr>
          <p:nvPr/>
        </p:nvCxnSpPr>
        <p:spPr>
          <a:xfrm flipV="1">
            <a:off x="8912328" y="1586917"/>
            <a:ext cx="219169" cy="48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3A200848-6AAB-4B9A-844E-3BD3FA880D9F}"/>
              </a:ext>
            </a:extLst>
          </p:cNvPr>
          <p:cNvCxnSpPr>
            <a:cxnSpLocks/>
            <a:stCxn id="19" idx="2"/>
            <a:endCxn id="26" idx="0"/>
          </p:cNvCxnSpPr>
          <p:nvPr/>
        </p:nvCxnSpPr>
        <p:spPr>
          <a:xfrm flipH="1">
            <a:off x="9488634" y="1924848"/>
            <a:ext cx="7756" cy="177934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5" name="Arc 24">
            <a:extLst>
              <a:ext uri="{FF2B5EF4-FFF2-40B4-BE49-F238E27FC236}">
                <a16:creationId xmlns:a16="http://schemas.microsoft.com/office/drawing/2014/main" id="{03F819CA-3614-47A4-8F11-3A8D855E2CFB}"/>
              </a:ext>
            </a:extLst>
          </p:cNvPr>
          <p:cNvSpPr/>
          <p:nvPr/>
        </p:nvSpPr>
        <p:spPr>
          <a:xfrm rot="11577200">
            <a:off x="8589947" y="3401564"/>
            <a:ext cx="729785" cy="675861"/>
          </a:xfrm>
          <a:prstGeom prst="arc">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26" name="Arc 25">
            <a:extLst>
              <a:ext uri="{FF2B5EF4-FFF2-40B4-BE49-F238E27FC236}">
                <a16:creationId xmlns:a16="http://schemas.microsoft.com/office/drawing/2014/main" id="{C6FA8620-8C11-473A-B0A7-EE9C9EA23C70}"/>
              </a:ext>
            </a:extLst>
          </p:cNvPr>
          <p:cNvSpPr/>
          <p:nvPr/>
        </p:nvSpPr>
        <p:spPr>
          <a:xfrm rot="5140366">
            <a:off x="8786774" y="3391759"/>
            <a:ext cx="729785" cy="675861"/>
          </a:xfrm>
          <a:prstGeom prst="arc">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cxnSp>
        <p:nvCxnSpPr>
          <p:cNvPr id="29" name="Straight Connector 28">
            <a:extLst>
              <a:ext uri="{FF2B5EF4-FFF2-40B4-BE49-F238E27FC236}">
                <a16:creationId xmlns:a16="http://schemas.microsoft.com/office/drawing/2014/main" id="{314C5346-D716-4FF4-BB49-3C384FD6E02C}"/>
              </a:ext>
            </a:extLst>
          </p:cNvPr>
          <p:cNvCxnSpPr>
            <a:cxnSpLocks/>
            <a:stCxn id="25" idx="0"/>
          </p:cNvCxnSpPr>
          <p:nvPr/>
        </p:nvCxnSpPr>
        <p:spPr>
          <a:xfrm>
            <a:off x="8879090" y="4068826"/>
            <a:ext cx="308445" cy="674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DC1E12C8-51EC-4680-9243-B267CD48D2AD}"/>
              </a:ext>
            </a:extLst>
          </p:cNvPr>
          <p:cNvCxnSpPr>
            <a:cxnSpLocks/>
            <a:stCxn id="13" idx="0"/>
            <a:endCxn id="33" idx="0"/>
          </p:cNvCxnSpPr>
          <p:nvPr/>
        </p:nvCxnSpPr>
        <p:spPr>
          <a:xfrm flipH="1" flipV="1">
            <a:off x="8569878" y="1528322"/>
            <a:ext cx="4519" cy="423972"/>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
        <p:nvSpPr>
          <p:cNvPr id="33" name="Arc 32">
            <a:extLst>
              <a:ext uri="{FF2B5EF4-FFF2-40B4-BE49-F238E27FC236}">
                <a16:creationId xmlns:a16="http://schemas.microsoft.com/office/drawing/2014/main" id="{4FB2A5E9-0798-4446-BB90-FECEF9E81D05}"/>
              </a:ext>
            </a:extLst>
          </p:cNvPr>
          <p:cNvSpPr/>
          <p:nvPr/>
        </p:nvSpPr>
        <p:spPr>
          <a:xfrm rot="16200000">
            <a:off x="8516055" y="1098224"/>
            <a:ext cx="967840" cy="860195"/>
          </a:xfrm>
          <a:prstGeom prst="arc">
            <a:avLst/>
          </a:prstGeom>
          <a:ln>
            <a:solidFill>
              <a:srgbClr val="00B05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cxnSp>
        <p:nvCxnSpPr>
          <p:cNvPr id="35" name="Straight Connector 34">
            <a:extLst>
              <a:ext uri="{FF2B5EF4-FFF2-40B4-BE49-F238E27FC236}">
                <a16:creationId xmlns:a16="http://schemas.microsoft.com/office/drawing/2014/main" id="{64FEB1E3-C38F-4094-98B3-0B63B6DCA61E}"/>
              </a:ext>
            </a:extLst>
          </p:cNvPr>
          <p:cNvCxnSpPr>
            <a:cxnSpLocks/>
            <a:stCxn id="33" idx="2"/>
          </p:cNvCxnSpPr>
          <p:nvPr/>
        </p:nvCxnSpPr>
        <p:spPr>
          <a:xfrm>
            <a:off x="8999976" y="1044401"/>
            <a:ext cx="1833676"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
        <p:nvSpPr>
          <p:cNvPr id="39" name="Arc 38">
            <a:extLst>
              <a:ext uri="{FF2B5EF4-FFF2-40B4-BE49-F238E27FC236}">
                <a16:creationId xmlns:a16="http://schemas.microsoft.com/office/drawing/2014/main" id="{88E975C9-F2BE-44A5-8F21-557011740816}"/>
              </a:ext>
            </a:extLst>
          </p:cNvPr>
          <p:cNvSpPr/>
          <p:nvPr/>
        </p:nvSpPr>
        <p:spPr>
          <a:xfrm>
            <a:off x="10339891" y="1044401"/>
            <a:ext cx="967840" cy="860195"/>
          </a:xfrm>
          <a:prstGeom prst="arc">
            <a:avLst/>
          </a:prstGeom>
          <a:ln>
            <a:solidFill>
              <a:srgbClr val="00B05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cxnSp>
        <p:nvCxnSpPr>
          <p:cNvPr id="41" name="Straight Arrow Connector 40">
            <a:extLst>
              <a:ext uri="{FF2B5EF4-FFF2-40B4-BE49-F238E27FC236}">
                <a16:creationId xmlns:a16="http://schemas.microsoft.com/office/drawing/2014/main" id="{480C31EC-1C52-4D47-809F-936198824015}"/>
              </a:ext>
            </a:extLst>
          </p:cNvPr>
          <p:cNvCxnSpPr>
            <a:cxnSpLocks/>
            <a:stCxn id="39" idx="2"/>
          </p:cNvCxnSpPr>
          <p:nvPr/>
        </p:nvCxnSpPr>
        <p:spPr>
          <a:xfrm>
            <a:off x="11307731" y="1474499"/>
            <a:ext cx="0" cy="3507076"/>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423E144A-FC15-4AAE-BD72-6ED9E1B79CF4}"/>
              </a:ext>
            </a:extLst>
          </p:cNvPr>
          <p:cNvCxnSpPr>
            <a:cxnSpLocks/>
          </p:cNvCxnSpPr>
          <p:nvPr/>
        </p:nvCxnSpPr>
        <p:spPr>
          <a:xfrm>
            <a:off x="7021889" y="2858969"/>
            <a:ext cx="4331291" cy="142006"/>
          </a:xfrm>
          <a:prstGeom prst="straightConnector1">
            <a:avLst/>
          </a:prstGeom>
          <a:ln>
            <a:solidFill>
              <a:srgbClr val="020202"/>
            </a:solidFill>
            <a:tailEnd type="triangle"/>
          </a:ln>
        </p:spPr>
        <p:style>
          <a:lnRef idx="2">
            <a:schemeClr val="dk1"/>
          </a:lnRef>
          <a:fillRef idx="0">
            <a:schemeClr val="dk1"/>
          </a:fillRef>
          <a:effectRef idx="1">
            <a:schemeClr val="dk1"/>
          </a:effectRef>
          <a:fontRef idx="minor">
            <a:schemeClr val="tx1"/>
          </a:fontRef>
        </p:style>
      </p:cxnSp>
      <p:pic>
        <p:nvPicPr>
          <p:cNvPr id="47" name="Graphic 46" descr="Airplane with solid fill">
            <a:extLst>
              <a:ext uri="{FF2B5EF4-FFF2-40B4-BE49-F238E27FC236}">
                <a16:creationId xmlns:a16="http://schemas.microsoft.com/office/drawing/2014/main" id="{F9C23FEF-C33B-41A5-9598-2FBD08FCCE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081277">
            <a:off x="9592630" y="5432794"/>
            <a:ext cx="455400" cy="636506"/>
          </a:xfrm>
          <a:prstGeom prst="rect">
            <a:avLst/>
          </a:prstGeom>
        </p:spPr>
      </p:pic>
      <p:pic>
        <p:nvPicPr>
          <p:cNvPr id="48" name="Graphic 47" descr="Airplane with solid fill">
            <a:extLst>
              <a:ext uri="{FF2B5EF4-FFF2-40B4-BE49-F238E27FC236}">
                <a16:creationId xmlns:a16="http://schemas.microsoft.com/office/drawing/2014/main" id="{09DE8C9D-5F8C-4E4E-80C1-49D7B394E8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1083432" y="3597166"/>
            <a:ext cx="455400" cy="636506"/>
          </a:xfrm>
          <a:prstGeom prst="rect">
            <a:avLst/>
          </a:prstGeom>
        </p:spPr>
      </p:pic>
      <p:pic>
        <p:nvPicPr>
          <p:cNvPr id="49" name="Graphic 48" descr="Airplane with solid fill">
            <a:extLst>
              <a:ext uri="{FF2B5EF4-FFF2-40B4-BE49-F238E27FC236}">
                <a16:creationId xmlns:a16="http://schemas.microsoft.com/office/drawing/2014/main" id="{D4061E2D-0DA9-4773-A299-64320AD0B9C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0989652">
            <a:off x="9282649" y="1854144"/>
            <a:ext cx="455400" cy="636506"/>
          </a:xfrm>
          <a:prstGeom prst="rect">
            <a:avLst/>
          </a:prstGeom>
        </p:spPr>
      </p:pic>
      <p:pic>
        <p:nvPicPr>
          <p:cNvPr id="50" name="Graphic 49" descr="Airplane with solid fill">
            <a:extLst>
              <a:ext uri="{FF2B5EF4-FFF2-40B4-BE49-F238E27FC236}">
                <a16:creationId xmlns:a16="http://schemas.microsoft.com/office/drawing/2014/main" id="{BFD39AE5-18A9-4ED0-A3F8-D28BE839A74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5600044">
            <a:off x="8118345" y="2590555"/>
            <a:ext cx="455400" cy="636506"/>
          </a:xfrm>
          <a:prstGeom prst="rect">
            <a:avLst/>
          </a:prstGeom>
        </p:spPr>
      </p:pic>
      <p:pic>
        <p:nvPicPr>
          <p:cNvPr id="31" name="Graphic 30" descr="Warning with solid fill">
            <a:extLst>
              <a:ext uri="{FF2B5EF4-FFF2-40B4-BE49-F238E27FC236}">
                <a16:creationId xmlns:a16="http://schemas.microsoft.com/office/drawing/2014/main" id="{FB3DA746-5979-4805-AA9F-C641EAEAB3C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418914" y="3723726"/>
            <a:ext cx="455401" cy="455401"/>
          </a:xfrm>
          <a:prstGeom prst="rect">
            <a:avLst/>
          </a:prstGeom>
        </p:spPr>
      </p:pic>
      <p:pic>
        <p:nvPicPr>
          <p:cNvPr id="27" name="Graphic 26" descr="Warning with solid fill">
            <a:extLst>
              <a:ext uri="{FF2B5EF4-FFF2-40B4-BE49-F238E27FC236}">
                <a16:creationId xmlns:a16="http://schemas.microsoft.com/office/drawing/2014/main" id="{0348DF9A-998F-4AFF-83E5-F17FB3A6B1B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282648" y="2707325"/>
            <a:ext cx="455401" cy="455401"/>
          </a:xfrm>
          <a:prstGeom prst="rect">
            <a:avLst/>
          </a:prstGeom>
        </p:spPr>
      </p:pic>
    </p:spTree>
    <p:extLst>
      <p:ext uri="{BB962C8B-B14F-4D97-AF65-F5344CB8AC3E}">
        <p14:creationId xmlns:p14="http://schemas.microsoft.com/office/powerpoint/2010/main" val="389930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par>
                          <p:cTn id="32" fill="hold">
                            <p:stCondLst>
                              <p:cond delay="15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par>
                                <p:cTn id="36" presetID="22" presetClass="entr" presetSubtype="1"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wipe(up)">
                                      <p:cBhvr>
                                        <p:cTn id="38" dur="500"/>
                                        <p:tgtEl>
                                          <p:spTgt spid="49"/>
                                        </p:tgtEl>
                                      </p:cBhvr>
                                    </p:animEffect>
                                  </p:childTnLst>
                                </p:cTn>
                              </p:par>
                            </p:childTnLst>
                          </p:cTn>
                        </p:par>
                        <p:par>
                          <p:cTn id="39" fill="hold">
                            <p:stCondLst>
                              <p:cond delay="2000"/>
                            </p:stCondLst>
                            <p:childTnLst>
                              <p:par>
                                <p:cTn id="40" presetID="22" presetClass="entr" presetSubtype="1"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up)">
                                      <p:cBhvr>
                                        <p:cTn id="42" dur="500"/>
                                        <p:tgtEl>
                                          <p:spTgt spid="26"/>
                                        </p:tgtEl>
                                      </p:cBhvr>
                                    </p:animEffect>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right)">
                                      <p:cBhvr>
                                        <p:cTn id="46" dur="500"/>
                                        <p:tgtEl>
                                          <p:spTgt spid="29"/>
                                        </p:tgtEl>
                                      </p:cBhvr>
                                    </p:animEffect>
                                  </p:childTnLst>
                                </p:cTn>
                              </p:par>
                            </p:childTnLst>
                          </p:cTn>
                        </p:par>
                        <p:par>
                          <p:cTn id="47" fill="hold">
                            <p:stCondLst>
                              <p:cond delay="3000"/>
                            </p:stCondLst>
                            <p:childTnLst>
                              <p:par>
                                <p:cTn id="48" presetID="22" presetClass="entr" presetSubtype="2"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right)">
                                      <p:cBhvr>
                                        <p:cTn id="50" dur="500"/>
                                        <p:tgtEl>
                                          <p:spTgt spid="25"/>
                                        </p:tgtEl>
                                      </p:cBhvr>
                                    </p:animEffect>
                                  </p:childTnLst>
                                </p:cTn>
                              </p:par>
                            </p:childTnLst>
                          </p:cTn>
                        </p:par>
                        <p:par>
                          <p:cTn id="51" fill="hold">
                            <p:stCondLst>
                              <p:cond delay="3500"/>
                            </p:stCondLst>
                            <p:childTnLst>
                              <p:par>
                                <p:cTn id="52" presetID="10" presetClass="entr" presetSubtype="0" fill="hold" nodeType="after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500"/>
                                        <p:tgtEl>
                                          <p:spTgt spid="27"/>
                                        </p:tgtEl>
                                      </p:cBhvr>
                                    </p:animEffect>
                                  </p:childTnLst>
                                </p:cTn>
                              </p:par>
                            </p:childTnLst>
                          </p:cTn>
                        </p:par>
                        <p:par>
                          <p:cTn id="55" fill="hold">
                            <p:stCondLst>
                              <p:cond delay="4000"/>
                            </p:stCondLst>
                            <p:childTnLst>
                              <p:par>
                                <p:cTn id="56" presetID="10" presetClass="entr" presetSubtype="0"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animBg="1"/>
      <p:bldP spid="25"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8" descr="Diagram&#10;&#10;Description automatically generated">
            <a:extLst>
              <a:ext uri="{FF2B5EF4-FFF2-40B4-BE49-F238E27FC236}">
                <a16:creationId xmlns:a16="http://schemas.microsoft.com/office/drawing/2014/main" id="{C81F1004-E095-4096-88FD-0283B7D715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6513" y="746908"/>
            <a:ext cx="5546673" cy="6180138"/>
          </a:xfrm>
          <a:prstGeom prst="rect">
            <a:avLst/>
          </a:prstGeom>
          <a:noFill/>
          <a:ln w="127000">
            <a:noFill/>
          </a:ln>
        </p:spPr>
      </p:pic>
      <p:sp>
        <p:nvSpPr>
          <p:cNvPr id="17" name="Text Placeholder 3">
            <a:extLst>
              <a:ext uri="{FF2B5EF4-FFF2-40B4-BE49-F238E27FC236}">
                <a16:creationId xmlns:a16="http://schemas.microsoft.com/office/drawing/2014/main" id="{C610850E-1A44-4055-B585-0520C0AAAA9F}"/>
              </a:ext>
            </a:extLst>
          </p:cNvPr>
          <p:cNvSpPr txBox="1">
            <a:spLocks/>
          </p:cNvSpPr>
          <p:nvPr/>
        </p:nvSpPr>
        <p:spPr>
          <a:xfrm>
            <a:off x="653168" y="1435101"/>
            <a:ext cx="5354439" cy="4691063"/>
          </a:xfrm>
          <a:prstGeom prst="rect">
            <a:avLst/>
          </a:prstGeom>
        </p:spPr>
        <p:txBody>
          <a:bodyPr/>
          <a:lstStyle>
            <a:lvl1pPr marL="342900" indent="-342900" algn="l" defTabSz="457200" rtl="0" eaLnBrk="1" latinLnBrk="0" hangingPunct="1">
              <a:lnSpc>
                <a:spcPct val="100000"/>
              </a:lnSpc>
              <a:spcBef>
                <a:spcPts val="800"/>
              </a:spcBef>
              <a:buClr>
                <a:schemeClr val="accent2"/>
              </a:buClr>
              <a:buFont typeface="Lucida Grande"/>
              <a:buChar char="›"/>
              <a:defRPr sz="1800" b="0" i="0" kern="1200">
                <a:solidFill>
                  <a:schemeClr val="bg1"/>
                </a:solidFill>
                <a:latin typeface="+mn-lt"/>
                <a:ea typeface="+mn-ea"/>
                <a:cs typeface="Nunito Sans Regular"/>
              </a:defRPr>
            </a:lvl1pPr>
            <a:lvl2pPr marL="742950" indent="-285750" algn="l" defTabSz="457200" rtl="0" eaLnBrk="1" latinLnBrk="0" hangingPunct="1">
              <a:lnSpc>
                <a:spcPct val="100000"/>
              </a:lnSpc>
              <a:spcBef>
                <a:spcPts val="800"/>
              </a:spcBef>
              <a:buClr>
                <a:schemeClr val="bg2"/>
              </a:buClr>
              <a:buFont typeface="Arial"/>
              <a:buChar char="•"/>
              <a:defRPr sz="1600" b="0" i="0" kern="1200">
                <a:solidFill>
                  <a:schemeClr val="bg2"/>
                </a:solidFill>
                <a:latin typeface="+mn-lt"/>
                <a:ea typeface="+mn-ea"/>
                <a:cs typeface="Nunito Sans Regular"/>
              </a:defRPr>
            </a:lvl2pPr>
            <a:lvl3pPr marL="1143000" indent="-228600" algn="l" defTabSz="457200" rtl="0" eaLnBrk="1" latinLnBrk="0" hangingPunct="1">
              <a:lnSpc>
                <a:spcPct val="100000"/>
              </a:lnSpc>
              <a:spcBef>
                <a:spcPts val="800"/>
              </a:spcBef>
              <a:buClr>
                <a:schemeClr val="accent2"/>
              </a:buClr>
              <a:buFont typeface="Lucida Grande"/>
              <a:buChar char="›"/>
              <a:defRPr sz="1400" b="0" i="0" kern="1200">
                <a:solidFill>
                  <a:schemeClr val="bg1"/>
                </a:solidFill>
                <a:latin typeface="+mn-lt"/>
                <a:ea typeface="+mn-ea"/>
                <a:cs typeface="Nunito Sans Regular"/>
              </a:defRPr>
            </a:lvl3pPr>
            <a:lvl4pPr marL="1600200" indent="-228600" algn="l" defTabSz="457200" rtl="0" eaLnBrk="1" latinLnBrk="0" hangingPunct="1">
              <a:lnSpc>
                <a:spcPct val="100000"/>
              </a:lnSpc>
              <a:spcBef>
                <a:spcPts val="800"/>
              </a:spcBef>
              <a:buClr>
                <a:schemeClr val="bg2"/>
              </a:buClr>
              <a:buFont typeface="Arial"/>
              <a:buChar char="•"/>
              <a:defRPr sz="1200" b="0" i="0" kern="1200">
                <a:solidFill>
                  <a:schemeClr val="bg2"/>
                </a:solidFill>
                <a:latin typeface="+mn-lt"/>
                <a:ea typeface="+mn-ea"/>
                <a:cs typeface="Nunito Sans Regular"/>
              </a:defRPr>
            </a:lvl4pPr>
            <a:lvl5pPr marL="2057400" indent="-228600" algn="l" defTabSz="457200" rtl="0" eaLnBrk="1" latinLnBrk="0" hangingPunct="1">
              <a:lnSpc>
                <a:spcPct val="100000"/>
              </a:lnSpc>
              <a:spcBef>
                <a:spcPts val="800"/>
              </a:spcBef>
              <a:buClr>
                <a:schemeClr val="accent2"/>
              </a:buClr>
              <a:buFont typeface="Lucida Grande"/>
              <a:buChar char="–"/>
              <a:defRPr sz="1200" b="0" i="0" kern="1200">
                <a:solidFill>
                  <a:schemeClr val="bg1"/>
                </a:solidFill>
                <a:latin typeface="+mn-lt"/>
                <a:ea typeface="+mn-ea"/>
                <a:cs typeface="Nunito Sans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CA" dirty="0"/>
          </a:p>
          <a:p>
            <a:pPr marL="0" indent="0">
              <a:buNone/>
            </a:pPr>
            <a:r>
              <a:rPr lang="en-CA" b="1" dirty="0"/>
              <a:t>NOT FOLLOWING PUBLISHED PROCEDURES</a:t>
            </a:r>
          </a:p>
          <a:p>
            <a:pPr marL="0" indent="0">
              <a:buNone/>
            </a:pPr>
            <a:endParaRPr lang="en-CA" b="1" dirty="0"/>
          </a:p>
          <a:p>
            <a:pPr>
              <a:buFont typeface="Arial" panose="020B0604020202020204" pitchFamily="34" charset="0"/>
              <a:buChar char="•"/>
            </a:pPr>
            <a:r>
              <a:rPr lang="en-CA" dirty="0"/>
              <a:t>CREATES UNSAFE TRAFFIC SCENARIOS</a:t>
            </a:r>
          </a:p>
          <a:p>
            <a:pPr>
              <a:buFont typeface="Arial" panose="020B0604020202020204" pitchFamily="34" charset="0"/>
              <a:buChar char="•"/>
            </a:pPr>
            <a:r>
              <a:rPr lang="en-CA" dirty="0"/>
              <a:t>REQUIRES AIRCRAFT TO DEVIATE TO ACCOMODATE</a:t>
            </a:r>
          </a:p>
          <a:p>
            <a:pPr marL="0" indent="0">
              <a:buNone/>
            </a:pPr>
            <a:endParaRPr lang="en-CA" b="1" dirty="0"/>
          </a:p>
        </p:txBody>
      </p:sp>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AAF86139-0080-443B-9C48-50EFF624603F}"/>
                  </a:ext>
                </a:extLst>
              </p14:cNvPr>
              <p14:cNvContentPartPr/>
              <p14:nvPr/>
            </p14:nvContentPartPr>
            <p14:xfrm>
              <a:off x="6976440" y="1124208"/>
              <a:ext cx="360" cy="360"/>
            </p14:xfrm>
          </p:contentPart>
        </mc:Choice>
        <mc:Fallback xmlns="">
          <p:pic>
            <p:nvPicPr>
              <p:cNvPr id="5" name="Ink 4">
                <a:extLst>
                  <a:ext uri="{FF2B5EF4-FFF2-40B4-BE49-F238E27FC236}">
                    <a16:creationId xmlns:a16="http://schemas.microsoft.com/office/drawing/2014/main" id="{AAF86139-0080-443B-9C48-50EFF624603F}"/>
                  </a:ext>
                </a:extLst>
              </p:cNvPr>
              <p:cNvPicPr/>
              <p:nvPr/>
            </p:nvPicPr>
            <p:blipFill>
              <a:blip r:embed="rId5"/>
              <a:stretch>
                <a:fillRect/>
              </a:stretch>
            </p:blipFill>
            <p:spPr>
              <a:xfrm>
                <a:off x="6967800" y="111520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1033A081-9A5F-49AA-8F2C-E50B406E332E}"/>
                  </a:ext>
                </a:extLst>
              </p14:cNvPr>
              <p14:cNvContentPartPr/>
              <p14:nvPr/>
            </p14:nvContentPartPr>
            <p14:xfrm>
              <a:off x="7250760" y="1288728"/>
              <a:ext cx="360" cy="360"/>
            </p14:xfrm>
          </p:contentPart>
        </mc:Choice>
        <mc:Fallback xmlns="">
          <p:pic>
            <p:nvPicPr>
              <p:cNvPr id="7" name="Ink 6">
                <a:extLst>
                  <a:ext uri="{FF2B5EF4-FFF2-40B4-BE49-F238E27FC236}">
                    <a16:creationId xmlns:a16="http://schemas.microsoft.com/office/drawing/2014/main" id="{1033A081-9A5F-49AA-8F2C-E50B406E332E}"/>
                  </a:ext>
                </a:extLst>
              </p:cNvPr>
              <p:cNvPicPr/>
              <p:nvPr/>
            </p:nvPicPr>
            <p:blipFill>
              <a:blip r:embed="rId5"/>
              <a:stretch>
                <a:fillRect/>
              </a:stretch>
            </p:blipFill>
            <p:spPr>
              <a:xfrm>
                <a:off x="7242120" y="128008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AB844142-1F23-463C-A0F5-75723EBD1B5C}"/>
                  </a:ext>
                </a:extLst>
              </p14:cNvPr>
              <p14:cNvContentPartPr/>
              <p14:nvPr/>
            </p14:nvContentPartPr>
            <p14:xfrm>
              <a:off x="6053040" y="520848"/>
              <a:ext cx="360" cy="360"/>
            </p14:xfrm>
          </p:contentPart>
        </mc:Choice>
        <mc:Fallback xmlns="">
          <p:pic>
            <p:nvPicPr>
              <p:cNvPr id="8" name="Ink 7">
                <a:extLst>
                  <a:ext uri="{FF2B5EF4-FFF2-40B4-BE49-F238E27FC236}">
                    <a16:creationId xmlns:a16="http://schemas.microsoft.com/office/drawing/2014/main" id="{AB844142-1F23-463C-A0F5-75723EBD1B5C}"/>
                  </a:ext>
                </a:extLst>
              </p:cNvPr>
              <p:cNvPicPr/>
              <p:nvPr/>
            </p:nvPicPr>
            <p:blipFill>
              <a:blip r:embed="rId5"/>
              <a:stretch>
                <a:fillRect/>
              </a:stretch>
            </p:blipFill>
            <p:spPr>
              <a:xfrm>
                <a:off x="6044040" y="511848"/>
                <a:ext cx="18000" cy="18000"/>
              </a:xfrm>
              <a:prstGeom prst="rect">
                <a:avLst/>
              </a:prstGeom>
            </p:spPr>
          </p:pic>
        </mc:Fallback>
      </mc:AlternateContent>
      <p:sp>
        <p:nvSpPr>
          <p:cNvPr id="10" name="Title 2">
            <a:extLst>
              <a:ext uri="{FF2B5EF4-FFF2-40B4-BE49-F238E27FC236}">
                <a16:creationId xmlns:a16="http://schemas.microsoft.com/office/drawing/2014/main" id="{0D8F5165-CF6E-4E87-9772-848AF64FEAD5}"/>
              </a:ext>
            </a:extLst>
          </p:cNvPr>
          <p:cNvSpPr txBox="1">
            <a:spLocks/>
          </p:cNvSpPr>
          <p:nvPr/>
        </p:nvSpPr>
        <p:spPr>
          <a:xfrm>
            <a:off x="627811" y="746908"/>
            <a:ext cx="5545593" cy="503478"/>
          </a:xfrm>
          <a:prstGeom prst="rect">
            <a:avLst/>
          </a:prstGeom>
        </p:spPr>
        <p:txBody>
          <a:bodyPr vert="horz" lIns="0" tIns="0" rIns="0" bIns="0" rtlCol="0" anchor="t" anchorCtr="0">
            <a:noAutofit/>
          </a:bodyPr>
          <a:lstStyle>
            <a:lvl1pPr algn="l" defTabSz="457200" rtl="0" eaLnBrk="1" latinLnBrk="0" hangingPunct="1">
              <a:spcBef>
                <a:spcPct val="0"/>
              </a:spcBef>
              <a:buNone/>
              <a:defRPr sz="2800" kern="1200" cap="all">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sz="2500" dirty="0"/>
              <a:t>Examples of Non standard circuits</a:t>
            </a:r>
          </a:p>
        </p:txBody>
      </p:sp>
      <p:cxnSp>
        <p:nvCxnSpPr>
          <p:cNvPr id="20" name="Straight Arrow Connector 19">
            <a:extLst>
              <a:ext uri="{FF2B5EF4-FFF2-40B4-BE49-F238E27FC236}">
                <a16:creationId xmlns:a16="http://schemas.microsoft.com/office/drawing/2014/main" id="{743FFEFE-6E23-45F4-B5F6-08E830FB2AD9}"/>
              </a:ext>
            </a:extLst>
          </p:cNvPr>
          <p:cNvCxnSpPr>
            <a:cxnSpLocks/>
          </p:cNvCxnSpPr>
          <p:nvPr/>
        </p:nvCxnSpPr>
        <p:spPr>
          <a:xfrm flipV="1">
            <a:off x="8578392" y="2037522"/>
            <a:ext cx="0" cy="1391478"/>
          </a:xfrm>
          <a:prstGeom prst="straightConnector1">
            <a:avLst/>
          </a:prstGeom>
          <a:ln w="28575">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13" name="Arc 12">
            <a:extLst>
              <a:ext uri="{FF2B5EF4-FFF2-40B4-BE49-F238E27FC236}">
                <a16:creationId xmlns:a16="http://schemas.microsoft.com/office/drawing/2014/main" id="{339898CD-300F-4C46-8ABE-B0136EFA6E5D}"/>
              </a:ext>
            </a:extLst>
          </p:cNvPr>
          <p:cNvSpPr/>
          <p:nvPr/>
        </p:nvSpPr>
        <p:spPr>
          <a:xfrm rot="16200000">
            <a:off x="8547435" y="1614363"/>
            <a:ext cx="729785" cy="675861"/>
          </a:xfrm>
          <a:prstGeom prst="arc">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19" name="Arc 18">
            <a:extLst>
              <a:ext uri="{FF2B5EF4-FFF2-40B4-BE49-F238E27FC236}">
                <a16:creationId xmlns:a16="http://schemas.microsoft.com/office/drawing/2014/main" id="{8F471A30-88F6-49E9-A3BA-847FE3BAD4B5}"/>
              </a:ext>
            </a:extLst>
          </p:cNvPr>
          <p:cNvSpPr/>
          <p:nvPr/>
        </p:nvSpPr>
        <p:spPr>
          <a:xfrm>
            <a:off x="8766605" y="1586917"/>
            <a:ext cx="729785" cy="675861"/>
          </a:xfrm>
          <a:prstGeom prst="arc">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cxnSp>
        <p:nvCxnSpPr>
          <p:cNvPr id="16" name="Straight Connector 15">
            <a:extLst>
              <a:ext uri="{FF2B5EF4-FFF2-40B4-BE49-F238E27FC236}">
                <a16:creationId xmlns:a16="http://schemas.microsoft.com/office/drawing/2014/main" id="{800FCB95-13A7-445F-AC84-860B1A8EF7EB}"/>
              </a:ext>
            </a:extLst>
          </p:cNvPr>
          <p:cNvCxnSpPr>
            <a:cxnSpLocks/>
            <a:stCxn id="13" idx="2"/>
            <a:endCxn id="19" idx="0"/>
          </p:cNvCxnSpPr>
          <p:nvPr/>
        </p:nvCxnSpPr>
        <p:spPr>
          <a:xfrm flipV="1">
            <a:off x="8912328" y="1586917"/>
            <a:ext cx="219169" cy="48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3A200848-6AAB-4B9A-844E-3BD3FA880D9F}"/>
              </a:ext>
            </a:extLst>
          </p:cNvPr>
          <p:cNvCxnSpPr>
            <a:cxnSpLocks/>
            <a:stCxn id="19" idx="2"/>
          </p:cNvCxnSpPr>
          <p:nvPr/>
        </p:nvCxnSpPr>
        <p:spPr>
          <a:xfrm>
            <a:off x="9496390" y="1924848"/>
            <a:ext cx="0" cy="135337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DC1E12C8-51EC-4680-9243-B267CD48D2AD}"/>
              </a:ext>
            </a:extLst>
          </p:cNvPr>
          <p:cNvCxnSpPr>
            <a:stCxn id="13" idx="0"/>
          </p:cNvCxnSpPr>
          <p:nvPr/>
        </p:nvCxnSpPr>
        <p:spPr>
          <a:xfrm flipV="1">
            <a:off x="8574397" y="1435101"/>
            <a:ext cx="0" cy="517193"/>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
        <p:nvSpPr>
          <p:cNvPr id="33" name="Arc 32">
            <a:extLst>
              <a:ext uri="{FF2B5EF4-FFF2-40B4-BE49-F238E27FC236}">
                <a16:creationId xmlns:a16="http://schemas.microsoft.com/office/drawing/2014/main" id="{4FB2A5E9-0798-4446-BB90-FECEF9E81D05}"/>
              </a:ext>
            </a:extLst>
          </p:cNvPr>
          <p:cNvSpPr/>
          <p:nvPr/>
        </p:nvSpPr>
        <p:spPr>
          <a:xfrm rot="16200000">
            <a:off x="8516055" y="1098224"/>
            <a:ext cx="967840" cy="860195"/>
          </a:xfrm>
          <a:prstGeom prst="arc">
            <a:avLst/>
          </a:prstGeom>
          <a:ln>
            <a:solidFill>
              <a:srgbClr val="00B05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39" name="Arc 38">
            <a:extLst>
              <a:ext uri="{FF2B5EF4-FFF2-40B4-BE49-F238E27FC236}">
                <a16:creationId xmlns:a16="http://schemas.microsoft.com/office/drawing/2014/main" id="{88E975C9-F2BE-44A5-8F21-557011740816}"/>
              </a:ext>
            </a:extLst>
          </p:cNvPr>
          <p:cNvSpPr/>
          <p:nvPr/>
        </p:nvSpPr>
        <p:spPr>
          <a:xfrm>
            <a:off x="10339891" y="1044401"/>
            <a:ext cx="967840" cy="860195"/>
          </a:xfrm>
          <a:prstGeom prst="arc">
            <a:avLst/>
          </a:prstGeom>
          <a:ln>
            <a:solidFill>
              <a:srgbClr val="00B05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cxnSp>
        <p:nvCxnSpPr>
          <p:cNvPr id="41" name="Straight Arrow Connector 40">
            <a:extLst>
              <a:ext uri="{FF2B5EF4-FFF2-40B4-BE49-F238E27FC236}">
                <a16:creationId xmlns:a16="http://schemas.microsoft.com/office/drawing/2014/main" id="{480C31EC-1C52-4D47-809F-936198824015}"/>
              </a:ext>
            </a:extLst>
          </p:cNvPr>
          <p:cNvCxnSpPr>
            <a:cxnSpLocks/>
            <a:stCxn id="39" idx="2"/>
          </p:cNvCxnSpPr>
          <p:nvPr/>
        </p:nvCxnSpPr>
        <p:spPr>
          <a:xfrm>
            <a:off x="11307731" y="1474499"/>
            <a:ext cx="0" cy="4206454"/>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pic>
        <p:nvPicPr>
          <p:cNvPr id="42" name="Picture 41">
            <a:extLst>
              <a:ext uri="{FF2B5EF4-FFF2-40B4-BE49-F238E27FC236}">
                <a16:creationId xmlns:a16="http://schemas.microsoft.com/office/drawing/2014/main" id="{CE2B481E-A71F-408C-801D-5ADA81619D58}"/>
              </a:ext>
            </a:extLst>
          </p:cNvPr>
          <p:cNvPicPr>
            <a:picLocks noChangeAspect="1"/>
          </p:cNvPicPr>
          <p:nvPr/>
        </p:nvPicPr>
        <p:blipFill>
          <a:blip r:embed="rId8"/>
          <a:stretch>
            <a:fillRect/>
          </a:stretch>
        </p:blipFill>
        <p:spPr>
          <a:xfrm rot="5907578">
            <a:off x="7598286" y="2538144"/>
            <a:ext cx="542591" cy="695004"/>
          </a:xfrm>
          <a:prstGeom prst="rect">
            <a:avLst/>
          </a:prstGeom>
        </p:spPr>
      </p:pic>
      <p:cxnSp>
        <p:nvCxnSpPr>
          <p:cNvPr id="44" name="Straight Arrow Connector 43">
            <a:extLst>
              <a:ext uri="{FF2B5EF4-FFF2-40B4-BE49-F238E27FC236}">
                <a16:creationId xmlns:a16="http://schemas.microsoft.com/office/drawing/2014/main" id="{423E144A-FC15-4AAE-BD72-6ED9E1B79CF4}"/>
              </a:ext>
            </a:extLst>
          </p:cNvPr>
          <p:cNvCxnSpPr>
            <a:cxnSpLocks/>
          </p:cNvCxnSpPr>
          <p:nvPr/>
        </p:nvCxnSpPr>
        <p:spPr>
          <a:xfrm>
            <a:off x="7991061" y="2893172"/>
            <a:ext cx="3316670" cy="98506"/>
          </a:xfrm>
          <a:prstGeom prst="straightConnector1">
            <a:avLst/>
          </a:prstGeom>
          <a:ln>
            <a:solidFill>
              <a:srgbClr val="020202"/>
            </a:solidFill>
            <a:tailEnd type="triangle"/>
          </a:ln>
        </p:spPr>
        <p:style>
          <a:lnRef idx="2">
            <a:schemeClr val="dk1"/>
          </a:lnRef>
          <a:fillRef idx="0">
            <a:schemeClr val="dk1"/>
          </a:fillRef>
          <a:effectRef idx="1">
            <a:schemeClr val="dk1"/>
          </a:effectRef>
          <a:fontRef idx="minor">
            <a:schemeClr val="tx1"/>
          </a:fontRef>
        </p:style>
      </p:cxnSp>
      <p:cxnSp>
        <p:nvCxnSpPr>
          <p:cNvPr id="35" name="Straight Connector 34">
            <a:extLst>
              <a:ext uri="{FF2B5EF4-FFF2-40B4-BE49-F238E27FC236}">
                <a16:creationId xmlns:a16="http://schemas.microsoft.com/office/drawing/2014/main" id="{64FEB1E3-C38F-4094-98B3-0B63B6DCA61E}"/>
              </a:ext>
            </a:extLst>
          </p:cNvPr>
          <p:cNvCxnSpPr>
            <a:cxnSpLocks/>
            <a:stCxn id="33" idx="2"/>
          </p:cNvCxnSpPr>
          <p:nvPr/>
        </p:nvCxnSpPr>
        <p:spPr>
          <a:xfrm>
            <a:off x="8999976" y="1044401"/>
            <a:ext cx="1833676"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pic>
        <p:nvPicPr>
          <p:cNvPr id="18" name="Graphic 17" descr="Airplane with solid fill">
            <a:extLst>
              <a:ext uri="{FF2B5EF4-FFF2-40B4-BE49-F238E27FC236}">
                <a16:creationId xmlns:a16="http://schemas.microsoft.com/office/drawing/2014/main" id="{EEF78099-E035-4B36-937B-18480F2E04E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5400000">
            <a:off x="9201772" y="726147"/>
            <a:ext cx="455400" cy="636506"/>
          </a:xfrm>
          <a:prstGeom prst="rect">
            <a:avLst/>
          </a:prstGeom>
        </p:spPr>
      </p:pic>
      <p:pic>
        <p:nvPicPr>
          <p:cNvPr id="28" name="Graphic 27" descr="Airplane with solid fill">
            <a:extLst>
              <a:ext uri="{FF2B5EF4-FFF2-40B4-BE49-F238E27FC236}">
                <a16:creationId xmlns:a16="http://schemas.microsoft.com/office/drawing/2014/main" id="{32560368-DC12-4A1A-94F5-4B76F8B4EBC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0800000">
            <a:off x="11094848" y="1596065"/>
            <a:ext cx="455400" cy="636506"/>
          </a:xfrm>
          <a:prstGeom prst="rect">
            <a:avLst/>
          </a:prstGeom>
        </p:spPr>
      </p:pic>
      <p:sp>
        <p:nvSpPr>
          <p:cNvPr id="4" name="TextBox 3">
            <a:extLst>
              <a:ext uri="{FF2B5EF4-FFF2-40B4-BE49-F238E27FC236}">
                <a16:creationId xmlns:a16="http://schemas.microsoft.com/office/drawing/2014/main" id="{4E3AB63A-5CD7-4ADD-A9E4-CA0C6A17B55C}"/>
              </a:ext>
            </a:extLst>
          </p:cNvPr>
          <p:cNvSpPr txBox="1"/>
          <p:nvPr/>
        </p:nvSpPr>
        <p:spPr>
          <a:xfrm>
            <a:off x="4717915" y="4429731"/>
            <a:ext cx="184731" cy="369332"/>
          </a:xfrm>
          <a:prstGeom prst="rect">
            <a:avLst/>
          </a:prstGeom>
          <a:noFill/>
        </p:spPr>
        <p:txBody>
          <a:bodyPr wrap="none" rtlCol="0">
            <a:spAutoFit/>
          </a:bodyPr>
          <a:lstStyle/>
          <a:p>
            <a:endParaRPr lang="en-CA" dirty="0"/>
          </a:p>
        </p:txBody>
      </p:sp>
      <p:pic>
        <p:nvPicPr>
          <p:cNvPr id="12" name="Graphic 11" descr="Warning with solid fill">
            <a:extLst>
              <a:ext uri="{FF2B5EF4-FFF2-40B4-BE49-F238E27FC236}">
                <a16:creationId xmlns:a16="http://schemas.microsoft.com/office/drawing/2014/main" id="{E2EE645D-E519-4668-8FE8-E0CBE3E53A2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276103" y="2657945"/>
            <a:ext cx="455401" cy="455401"/>
          </a:xfrm>
          <a:prstGeom prst="rect">
            <a:avLst/>
          </a:prstGeom>
        </p:spPr>
      </p:pic>
      <p:cxnSp>
        <p:nvCxnSpPr>
          <p:cNvPr id="34" name="Straight Arrow Connector 33">
            <a:extLst>
              <a:ext uri="{FF2B5EF4-FFF2-40B4-BE49-F238E27FC236}">
                <a16:creationId xmlns:a16="http://schemas.microsoft.com/office/drawing/2014/main" id="{F41B1C0A-26A5-4D05-9E61-A9B47EFFA2E5}"/>
              </a:ext>
            </a:extLst>
          </p:cNvPr>
          <p:cNvCxnSpPr>
            <a:cxnSpLocks/>
          </p:cNvCxnSpPr>
          <p:nvPr/>
        </p:nvCxnSpPr>
        <p:spPr>
          <a:xfrm flipV="1">
            <a:off x="7801583" y="2129916"/>
            <a:ext cx="2937753" cy="763256"/>
          </a:xfrm>
          <a:prstGeom prst="straightConnector1">
            <a:avLst/>
          </a:prstGeom>
          <a:ln>
            <a:solidFill>
              <a:srgbClr val="020202"/>
            </a:solidFill>
            <a:tailEnd type="triangle"/>
          </a:ln>
        </p:spPr>
        <p:style>
          <a:lnRef idx="2">
            <a:schemeClr val="dk1"/>
          </a:lnRef>
          <a:fillRef idx="0">
            <a:schemeClr val="dk1"/>
          </a:fillRef>
          <a:effectRef idx="1">
            <a:schemeClr val="dk1"/>
          </a:effectRef>
          <a:fontRef idx="minor">
            <a:schemeClr val="tx1"/>
          </a:fontRef>
        </p:style>
      </p:cxnSp>
      <p:sp>
        <p:nvSpPr>
          <p:cNvPr id="30" name="Freeform: Shape 29">
            <a:extLst>
              <a:ext uri="{FF2B5EF4-FFF2-40B4-BE49-F238E27FC236}">
                <a16:creationId xmlns:a16="http://schemas.microsoft.com/office/drawing/2014/main" id="{D367993D-4FD1-484F-805C-7B4BD9616526}"/>
              </a:ext>
            </a:extLst>
          </p:cNvPr>
          <p:cNvSpPr/>
          <p:nvPr/>
        </p:nvSpPr>
        <p:spPr>
          <a:xfrm>
            <a:off x="9494196" y="1904596"/>
            <a:ext cx="2081719" cy="2881413"/>
          </a:xfrm>
          <a:custGeom>
            <a:avLst/>
            <a:gdLst>
              <a:gd name="connsiteX0" fmla="*/ 0 w 2081719"/>
              <a:gd name="connsiteY0" fmla="*/ 0 h 2821022"/>
              <a:gd name="connsiteX1" fmla="*/ 116732 w 2081719"/>
              <a:gd name="connsiteY1" fmla="*/ 817124 h 2821022"/>
              <a:gd name="connsiteX2" fmla="*/ 447472 w 2081719"/>
              <a:gd name="connsiteY2" fmla="*/ 1400783 h 2821022"/>
              <a:gd name="connsiteX3" fmla="*/ 1478604 w 2081719"/>
              <a:gd name="connsiteY3" fmla="*/ 2324911 h 2821022"/>
              <a:gd name="connsiteX4" fmla="*/ 2081719 w 2081719"/>
              <a:gd name="connsiteY4" fmla="*/ 2821022 h 2821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1719" h="2821022">
                <a:moveTo>
                  <a:pt x="0" y="0"/>
                </a:moveTo>
                <a:cubicBezTo>
                  <a:pt x="21076" y="291830"/>
                  <a:pt x="42153" y="583660"/>
                  <a:pt x="116732" y="817124"/>
                </a:cubicBezTo>
                <a:cubicBezTo>
                  <a:pt x="191311" y="1050588"/>
                  <a:pt x="220493" y="1149485"/>
                  <a:pt x="447472" y="1400783"/>
                </a:cubicBezTo>
                <a:cubicBezTo>
                  <a:pt x="674451" y="1652081"/>
                  <a:pt x="1206230" y="2088205"/>
                  <a:pt x="1478604" y="2324911"/>
                </a:cubicBezTo>
                <a:cubicBezTo>
                  <a:pt x="1750978" y="2561617"/>
                  <a:pt x="1916348" y="2691319"/>
                  <a:pt x="2081719" y="2821022"/>
                </a:cubicBezTo>
              </a:path>
            </a:pathLst>
          </a:cu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cxnSp>
        <p:nvCxnSpPr>
          <p:cNvPr id="38" name="Straight Arrow Connector 37">
            <a:extLst>
              <a:ext uri="{FF2B5EF4-FFF2-40B4-BE49-F238E27FC236}">
                <a16:creationId xmlns:a16="http://schemas.microsoft.com/office/drawing/2014/main" id="{6FD69EED-7111-4099-9146-46D939DD7104}"/>
              </a:ext>
            </a:extLst>
          </p:cNvPr>
          <p:cNvCxnSpPr>
            <a:cxnSpLocks/>
            <a:stCxn id="30" idx="4"/>
          </p:cNvCxnSpPr>
          <p:nvPr/>
        </p:nvCxnSpPr>
        <p:spPr>
          <a:xfrm>
            <a:off x="11575915" y="4786009"/>
            <a:ext cx="212883" cy="184825"/>
          </a:xfrm>
          <a:prstGeom prst="straightConnector1">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31" name="Graphic 30" descr="Airplane with solid fill">
            <a:extLst>
              <a:ext uri="{FF2B5EF4-FFF2-40B4-BE49-F238E27FC236}">
                <a16:creationId xmlns:a16="http://schemas.microsoft.com/office/drawing/2014/main" id="{58335E7B-A5C1-415D-AE88-1C1D37596D8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0800000">
            <a:off x="9275021" y="1620124"/>
            <a:ext cx="455400" cy="636506"/>
          </a:xfrm>
          <a:prstGeom prst="rect">
            <a:avLst/>
          </a:prstGeom>
        </p:spPr>
      </p:pic>
      <p:pic>
        <p:nvPicPr>
          <p:cNvPr id="46" name="Graphic 45" descr="Warning with solid fill">
            <a:extLst>
              <a:ext uri="{FF2B5EF4-FFF2-40B4-BE49-F238E27FC236}">
                <a16:creationId xmlns:a16="http://schemas.microsoft.com/office/drawing/2014/main" id="{AFE9FF09-4EBF-42E0-A80D-15184D029EE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080030" y="4271334"/>
            <a:ext cx="455401" cy="455401"/>
          </a:xfrm>
          <a:prstGeom prst="rect">
            <a:avLst/>
          </a:prstGeom>
        </p:spPr>
      </p:pic>
      <p:pic>
        <p:nvPicPr>
          <p:cNvPr id="29" name="Graphic 28" descr="Warning with solid fill">
            <a:extLst>
              <a:ext uri="{FF2B5EF4-FFF2-40B4-BE49-F238E27FC236}">
                <a16:creationId xmlns:a16="http://schemas.microsoft.com/office/drawing/2014/main" id="{3A67840E-3288-4BF1-A981-12EDC09888F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094848" y="2865067"/>
            <a:ext cx="455401" cy="455401"/>
          </a:xfrm>
          <a:prstGeom prst="rect">
            <a:avLst/>
          </a:prstGeom>
        </p:spPr>
      </p:pic>
    </p:spTree>
    <p:extLst>
      <p:ext uri="{BB962C8B-B14F-4D97-AF65-F5344CB8AC3E}">
        <p14:creationId xmlns:p14="http://schemas.microsoft.com/office/powerpoint/2010/main" val="57409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up)">
                                      <p:cBhvr>
                                        <p:cTn id="27" dur="500"/>
                                        <p:tgtEl>
                                          <p:spTgt spid="22"/>
                                        </p:tgtEl>
                                      </p:cBhvr>
                                    </p:animEffect>
                                  </p:childTnLst>
                                </p:cTn>
                              </p:par>
                            </p:childTnLst>
                          </p:cTn>
                        </p:par>
                        <p:par>
                          <p:cTn id="28" fill="hold">
                            <p:stCondLst>
                              <p:cond delay="2000"/>
                            </p:stCondLst>
                            <p:childTnLst>
                              <p:par>
                                <p:cTn id="29" presetID="16" presetClass="entr" presetSubtype="21"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barn(inVertical)">
                                      <p:cBhvr>
                                        <p:cTn id="31" dur="500"/>
                                        <p:tgtEl>
                                          <p:spTgt spid="31"/>
                                        </p:tgtEl>
                                      </p:cBhvr>
                                    </p:animEffect>
                                  </p:childTnLst>
                                </p:cTn>
                              </p:par>
                            </p:childTnLst>
                          </p:cTn>
                        </p:par>
                        <p:par>
                          <p:cTn id="32" fill="hold">
                            <p:stCondLst>
                              <p:cond delay="2500"/>
                            </p:stCondLst>
                            <p:childTnLst>
                              <p:par>
                                <p:cTn id="33" presetID="10"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12"/>
                                        </p:tgtEl>
                                      </p:cBhvr>
                                    </p:animEffect>
                                    <p:set>
                                      <p:cBhvr>
                                        <p:cTn id="40" dur="1" fill="hold">
                                          <p:stCondLst>
                                            <p:cond delay="499"/>
                                          </p:stCondLst>
                                        </p:cTn>
                                        <p:tgtEl>
                                          <p:spTgt spid="12"/>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44"/>
                                        </p:tgtEl>
                                      </p:cBhvr>
                                    </p:animEffect>
                                    <p:set>
                                      <p:cBhvr>
                                        <p:cTn id="43" dur="1" fill="hold">
                                          <p:stCondLst>
                                            <p:cond delay="499"/>
                                          </p:stCondLst>
                                        </p:cTn>
                                        <p:tgtEl>
                                          <p:spTgt spid="44"/>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22"/>
                                        </p:tgtEl>
                                      </p:cBhvr>
                                    </p:animEffect>
                                    <p:set>
                                      <p:cBhvr>
                                        <p:cTn id="46" dur="1" fill="hold">
                                          <p:stCondLst>
                                            <p:cond delay="499"/>
                                          </p:stCondLst>
                                        </p:cTn>
                                        <p:tgtEl>
                                          <p:spTgt spid="22"/>
                                        </p:tgtEl>
                                        <p:attrNameLst>
                                          <p:attrName>style.visibility</p:attrName>
                                        </p:attrNameLst>
                                      </p:cBhvr>
                                      <p:to>
                                        <p:strVal val="hidden"/>
                                      </p:to>
                                    </p:set>
                                  </p:childTnLst>
                                </p:cTn>
                              </p:par>
                              <p:par>
                                <p:cTn id="47" presetID="10" presetClass="entr" presetSubtype="0" fill="hold"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par>
                                <p:cTn id="53" presetID="8" presetClass="emph" presetSubtype="0" fill="hold" nodeType="withEffect">
                                  <p:stCondLst>
                                    <p:cond delay="0"/>
                                  </p:stCondLst>
                                  <p:childTnLst>
                                    <p:animRot by="-2700000">
                                      <p:cBhvr>
                                        <p:cTn id="54" dur="2000" fill="hold"/>
                                        <p:tgtEl>
                                          <p:spTgt spid="31"/>
                                        </p:tgtEl>
                                        <p:attrNameLst>
                                          <p:attrName>r</p:attrName>
                                        </p:attrNameLst>
                                      </p:cBhvr>
                                    </p:animRot>
                                  </p:childTnLst>
                                </p:cTn>
                              </p:par>
                              <p:par>
                                <p:cTn id="55" presetID="0" presetClass="path" presetSubtype="0" accel="50000" decel="50000" fill="hold" nodeType="withEffect">
                                  <p:stCondLst>
                                    <p:cond delay="0"/>
                                  </p:stCondLst>
                                  <p:childTnLst>
                                    <p:animMotion origin="layout" path="M -0.00065 -0.00463 L 0.00247 0.08032 L 0.01679 0.16829 L 0.05273 0.23796 " pathEditMode="relative" ptsTypes="AAAA">
                                      <p:cBhvr>
                                        <p:cTn id="56" dur="2000" fill="hold"/>
                                        <p:tgtEl>
                                          <p:spTgt spid="31"/>
                                        </p:tgtEl>
                                        <p:attrNameLst>
                                          <p:attrName>ppt_x</p:attrName>
                                          <p:attrName>ppt_y</p:attrName>
                                        </p:attrNameLst>
                                      </p:cBhvr>
                                    </p:animMotion>
                                  </p:childTnLst>
                                </p:cTn>
                              </p:par>
                              <p:par>
                                <p:cTn id="57" presetID="42" presetClass="path" presetSubtype="0" accel="50000" decel="50000" fill="hold" nodeType="withEffect">
                                  <p:stCondLst>
                                    <p:cond delay="0"/>
                                  </p:stCondLst>
                                  <p:childTnLst>
                                    <p:animMotion origin="layout" path="M -2.70833E-6 -3.33333E-6 L 0.19076 -0.09074 " pathEditMode="relative" rAng="0" ptsTypes="AA">
                                      <p:cBhvr>
                                        <p:cTn id="58" dur="3000" fill="hold"/>
                                        <p:tgtEl>
                                          <p:spTgt spid="42"/>
                                        </p:tgtEl>
                                        <p:attrNameLst>
                                          <p:attrName>ppt_x</p:attrName>
                                          <p:attrName>ppt_y</p:attrName>
                                        </p:attrNameLst>
                                      </p:cBhvr>
                                      <p:rCtr x="9531" y="-4537"/>
                                    </p:animMotion>
                                  </p:childTnLst>
                                </p:cTn>
                              </p:par>
                              <p:par>
                                <p:cTn id="59" presetID="8" presetClass="emph" presetSubtype="0" fill="hold" nodeType="withEffect">
                                  <p:stCondLst>
                                    <p:cond delay="0"/>
                                  </p:stCondLst>
                                  <p:childTnLst>
                                    <p:animRot by="-1200000">
                                      <p:cBhvr>
                                        <p:cTn id="60" dur="1000" fill="hold"/>
                                        <p:tgtEl>
                                          <p:spTgt spid="42"/>
                                        </p:tgtEl>
                                        <p:attrNameLst>
                                          <p:attrName>r</p:attrName>
                                        </p:attrNameLst>
                                      </p:cBhvr>
                                    </p:animRot>
                                  </p:childTnLst>
                                </p:cTn>
                              </p:par>
                              <p:par>
                                <p:cTn id="61" presetID="10" presetClass="entr" presetSubtype="0" fill="hold" nodeType="with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fade">
                                      <p:cBhvr>
                                        <p:cTn id="63" dur="500"/>
                                        <p:tgtEl>
                                          <p:spTgt spid="38"/>
                                        </p:tgtEl>
                                      </p:cBhvr>
                                    </p:animEffect>
                                  </p:childTnLst>
                                </p:cTn>
                              </p:par>
                              <p:par>
                                <p:cTn id="64" presetID="42" presetClass="path" presetSubtype="0" accel="50000" decel="50000" fill="hold" nodeType="withEffect">
                                  <p:stCondLst>
                                    <p:cond delay="0"/>
                                  </p:stCondLst>
                                  <p:childTnLst>
                                    <p:animMotion origin="layout" path="M 4.16667E-6 4.81481E-6 L -0.00131 0.27569 " pathEditMode="relative" rAng="0" ptsTypes="AA">
                                      <p:cBhvr>
                                        <p:cTn id="65" dur="2000" fill="hold"/>
                                        <p:tgtEl>
                                          <p:spTgt spid="28"/>
                                        </p:tgtEl>
                                        <p:attrNameLst>
                                          <p:attrName>ppt_x</p:attrName>
                                          <p:attrName>ppt_y</p:attrName>
                                        </p:attrNameLst>
                                      </p:cBhvr>
                                      <p:rCtr x="-65" y="13773"/>
                                    </p:animMotion>
                                  </p:childTnLst>
                                </p:cTn>
                              </p:par>
                              <p:par>
                                <p:cTn id="66" presetID="0" presetClass="path" presetSubtype="0" accel="50000" decel="50000" fill="hold" nodeType="withEffect">
                                  <p:stCondLst>
                                    <p:cond delay="0"/>
                                  </p:stCondLst>
                                  <p:childTnLst>
                                    <p:animMotion origin="layout" path="M 1.66667E-6 -1.85185E-6 L 0.07695 -0.00046 L 0.09987 -1.85185E-6 L 0.12174 0.00463 L 0.14127 0.01551 L 0.1513 0.02662 L 0.15469 0.04491 L 0.15625 0.07894 L 0.15469 0.12709 " pathEditMode="relative" rAng="0" ptsTypes="AAAAAAAAA">
                                      <p:cBhvr>
                                        <p:cTn id="67" dur="2000" fill="hold"/>
                                        <p:tgtEl>
                                          <p:spTgt spid="18"/>
                                        </p:tgtEl>
                                        <p:attrNameLst>
                                          <p:attrName>ppt_x</p:attrName>
                                          <p:attrName>ppt_y</p:attrName>
                                        </p:attrNameLst>
                                      </p:cBhvr>
                                      <p:rCtr x="7813" y="6319"/>
                                    </p:animMotion>
                                  </p:childTnLst>
                                </p:cTn>
                              </p:par>
                              <p:par>
                                <p:cTn id="68" presetID="8" presetClass="emph" presetSubtype="0" fill="hold" nodeType="withEffect">
                                  <p:stCondLst>
                                    <p:cond delay="0"/>
                                  </p:stCondLst>
                                  <p:childTnLst>
                                    <p:animRot by="5400000">
                                      <p:cBhvr>
                                        <p:cTn id="69" dur="2000" fill="hold"/>
                                        <p:tgtEl>
                                          <p:spTgt spid="18"/>
                                        </p:tgtEl>
                                        <p:attrNameLst>
                                          <p:attrName>r</p:attrName>
                                        </p:attrNameLst>
                                      </p:cBhvr>
                                    </p:animRot>
                                  </p:childTnLst>
                                </p:cTn>
                              </p:par>
                            </p:childTnLst>
                          </p:cTn>
                        </p:par>
                        <p:par>
                          <p:cTn id="70" fill="hold">
                            <p:stCondLst>
                              <p:cond delay="3000"/>
                            </p:stCondLst>
                            <p:childTnLst>
                              <p:par>
                                <p:cTn id="71" presetID="10" presetClass="entr" presetSubtype="0"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fade">
                                      <p:cBhvr>
                                        <p:cTn id="73" dur="500"/>
                                        <p:tgtEl>
                                          <p:spTgt spid="46"/>
                                        </p:tgtEl>
                                      </p:cBhvr>
                                    </p:animEffect>
                                  </p:childTnLst>
                                </p:cTn>
                              </p:par>
                              <p:par>
                                <p:cTn id="74" presetID="10"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500"/>
                                        <p:tgtEl>
                                          <p:spTgt spid="29"/>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nodeType="clickEffect">
                                  <p:stCondLst>
                                    <p:cond delay="0"/>
                                  </p:stCondLst>
                                  <p:childTnLst>
                                    <p:animEffect transition="out" filter="fade">
                                      <p:cBhvr>
                                        <p:cTn id="80" dur="500"/>
                                        <p:tgtEl>
                                          <p:spTgt spid="46"/>
                                        </p:tgtEl>
                                      </p:cBhvr>
                                    </p:animEffect>
                                    <p:set>
                                      <p:cBhvr>
                                        <p:cTn id="81" dur="1" fill="hold">
                                          <p:stCondLst>
                                            <p:cond delay="499"/>
                                          </p:stCondLst>
                                        </p:cTn>
                                        <p:tgtEl>
                                          <p:spTgt spid="46"/>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29"/>
                                        </p:tgtEl>
                                      </p:cBhvr>
                                    </p:animEffect>
                                    <p:set>
                                      <p:cBhvr>
                                        <p:cTn id="84" dur="1" fill="hold">
                                          <p:stCondLst>
                                            <p:cond delay="499"/>
                                          </p:stCondLst>
                                        </p:cTn>
                                        <p:tgtEl>
                                          <p:spTgt spid="29"/>
                                        </p:tgtEl>
                                        <p:attrNameLst>
                                          <p:attrName>style.visibility</p:attrName>
                                        </p:attrNameLst>
                                      </p:cBhvr>
                                      <p:to>
                                        <p:strVal val="hidden"/>
                                      </p:to>
                                    </p:set>
                                  </p:childTnLst>
                                </p:cTn>
                              </p:par>
                              <p:par>
                                <p:cTn id="85" presetID="42" presetClass="path" presetSubtype="0" accel="50000" decel="50000" fill="hold" nodeType="withEffect">
                                  <p:stCondLst>
                                    <p:cond delay="0"/>
                                  </p:stCondLst>
                                  <p:childTnLst>
                                    <p:animMotion origin="layout" path="M -0.00131 0.27569 L -0.00118 0.55416 " pathEditMode="relative" rAng="0" ptsTypes="AA">
                                      <p:cBhvr>
                                        <p:cTn id="86" dur="1000" fill="hold"/>
                                        <p:tgtEl>
                                          <p:spTgt spid="28"/>
                                        </p:tgtEl>
                                        <p:attrNameLst>
                                          <p:attrName>ppt_x</p:attrName>
                                          <p:attrName>ppt_y</p:attrName>
                                        </p:attrNameLst>
                                      </p:cBhvr>
                                      <p:rCtr x="0" y="13912"/>
                                    </p:animMotion>
                                  </p:childTnLst>
                                </p:cTn>
                              </p:par>
                              <p:par>
                                <p:cTn id="87" presetID="42" presetClass="path" presetSubtype="0" accel="50000" decel="50000" fill="hold" nodeType="withEffect">
                                  <p:stCondLst>
                                    <p:cond delay="0"/>
                                  </p:stCondLst>
                                  <p:childTnLst>
                                    <p:animMotion origin="layout" path="M 0.05273 0.23796 L 0.18151 0.4287 " pathEditMode="relative" rAng="0" ptsTypes="AA">
                                      <p:cBhvr>
                                        <p:cTn id="88" dur="2000" fill="hold"/>
                                        <p:tgtEl>
                                          <p:spTgt spid="31"/>
                                        </p:tgtEl>
                                        <p:attrNameLst>
                                          <p:attrName>ppt_x</p:attrName>
                                          <p:attrName>ppt_y</p:attrName>
                                        </p:attrNameLst>
                                      </p:cBhvr>
                                      <p:rCtr x="6432" y="9537"/>
                                    </p:animMotion>
                                  </p:childTnLst>
                                </p:cTn>
                              </p:par>
                              <p:par>
                                <p:cTn id="89" presetID="42" presetClass="path" presetSubtype="0" accel="50000" decel="50000" fill="hold" nodeType="withEffect">
                                  <p:stCondLst>
                                    <p:cond delay="0"/>
                                  </p:stCondLst>
                                  <p:childTnLst>
                                    <p:animMotion origin="layout" path="M 0.15468 0.12709 L 0.18958 0.31204 " pathEditMode="relative" rAng="0" ptsTypes="AA">
                                      <p:cBhvr>
                                        <p:cTn id="90" dur="2000" fill="hold"/>
                                        <p:tgtEl>
                                          <p:spTgt spid="18"/>
                                        </p:tgtEl>
                                        <p:attrNameLst>
                                          <p:attrName>ppt_x</p:attrName>
                                          <p:attrName>ppt_y</p:attrName>
                                        </p:attrNameLst>
                                      </p:cBhvr>
                                      <p:rCtr x="1745" y="9236"/>
                                    </p:animMotion>
                                  </p:childTnLst>
                                </p:cTn>
                              </p:par>
                              <p:par>
                                <p:cTn id="91" presetID="8" presetClass="emph" presetSubtype="0" fill="hold" nodeType="withEffect">
                                  <p:stCondLst>
                                    <p:cond delay="0"/>
                                  </p:stCondLst>
                                  <p:childTnLst>
                                    <p:animRot by="-720000">
                                      <p:cBhvr>
                                        <p:cTn id="92" dur="2000" fill="hold"/>
                                        <p:tgtEl>
                                          <p:spTgt spid="18"/>
                                        </p:tgtEl>
                                        <p:attrNameLst>
                                          <p:attrName>r</p:attrName>
                                        </p:attrNameLst>
                                      </p:cBhvr>
                                    </p:animRot>
                                  </p:childTnLst>
                                </p:cTn>
                              </p:par>
                            </p:childTnLst>
                          </p:cTn>
                        </p:par>
                        <p:par>
                          <p:cTn id="93" fill="hold">
                            <p:stCondLst>
                              <p:cond delay="2000"/>
                            </p:stCondLst>
                            <p:childTnLst>
                              <p:par>
                                <p:cTn id="94" presetID="8" presetClass="emph" presetSubtype="0" fill="hold" nodeType="afterEffect">
                                  <p:stCondLst>
                                    <p:cond delay="0"/>
                                  </p:stCondLst>
                                  <p:childTnLst>
                                    <p:animRot by="1200000">
                                      <p:cBhvr>
                                        <p:cTn id="95" dur="2000" fill="hold"/>
                                        <p:tgtEl>
                                          <p:spTgt spid="28"/>
                                        </p:tgtEl>
                                        <p:attrNameLst>
                                          <p:attrName>r</p:attrName>
                                        </p:attrNameLst>
                                      </p:cBhvr>
                                    </p:animRot>
                                  </p:childTnLst>
                                </p:cTn>
                              </p:par>
                              <p:par>
                                <p:cTn id="96" presetID="42" presetClass="path" presetSubtype="0" accel="50000" decel="50000" fill="hold" nodeType="withEffect">
                                  <p:stCondLst>
                                    <p:cond delay="0"/>
                                  </p:stCondLst>
                                  <p:childTnLst>
                                    <p:animMotion origin="layout" path="M 0.19076 -0.09074 L 0.28321 -0.1419 " pathEditMode="relative" rAng="0" ptsTypes="AA">
                                      <p:cBhvr>
                                        <p:cTn id="97" dur="2000" fill="hold"/>
                                        <p:tgtEl>
                                          <p:spTgt spid="42"/>
                                        </p:tgtEl>
                                        <p:attrNameLst>
                                          <p:attrName>ppt_x</p:attrName>
                                          <p:attrName>ppt_y</p:attrName>
                                        </p:attrNameLst>
                                      </p:cBhvr>
                                      <p:rCtr x="4661" y="-2616"/>
                                    </p:animMotion>
                                  </p:childTnLst>
                                </p:cTn>
                              </p:par>
                              <p:par>
                                <p:cTn id="98" presetID="8" presetClass="emph" presetSubtype="0" fill="hold" nodeType="withEffect">
                                  <p:stCondLst>
                                    <p:cond delay="0"/>
                                  </p:stCondLst>
                                  <p:childTnLst>
                                    <p:animRot by="1800000">
                                      <p:cBhvr>
                                        <p:cTn id="99" dur="2000" fill="hold"/>
                                        <p:tgtEl>
                                          <p:spTgt spid="18"/>
                                        </p:tgtEl>
                                        <p:attrNameLst>
                                          <p:attrName>r</p:attrName>
                                        </p:attrNameLst>
                                      </p:cBhvr>
                                    </p:animRot>
                                  </p:childTnLst>
                                </p:cTn>
                              </p:par>
                            </p:childTnLst>
                          </p:cTn>
                        </p:par>
                        <p:par>
                          <p:cTn id="100" fill="hold">
                            <p:stCondLst>
                              <p:cond delay="4000"/>
                            </p:stCondLst>
                            <p:childTnLst>
                              <p:par>
                                <p:cTn id="101" presetID="8" presetClass="emph" presetSubtype="0" fill="hold" nodeType="afterEffect">
                                  <p:stCondLst>
                                    <p:cond delay="0"/>
                                  </p:stCondLst>
                                  <p:childTnLst>
                                    <p:animRot by="5400000">
                                      <p:cBhvr>
                                        <p:cTn id="102" dur="1000" fill="hold"/>
                                        <p:tgtEl>
                                          <p:spTgt spid="42"/>
                                        </p:tgtEl>
                                        <p:attrNameLst>
                                          <p:attrName>r</p:attrName>
                                        </p:attrNameLst>
                                      </p:cBhvr>
                                    </p:animRot>
                                  </p:childTnLst>
                                </p:cTn>
                              </p:par>
                              <p:par>
                                <p:cTn id="103" presetID="42" presetClass="path" presetSubtype="0" accel="50000" decel="50000" fill="hold" nodeType="withEffect">
                                  <p:stCondLst>
                                    <p:cond delay="0"/>
                                  </p:stCondLst>
                                  <p:childTnLst>
                                    <p:animMotion origin="layout" path="M 0.18958 0.31204 L 0.15403 0.40255 " pathEditMode="relative" rAng="0" ptsTypes="AA">
                                      <p:cBhvr>
                                        <p:cTn id="104" dur="2000" fill="hold"/>
                                        <p:tgtEl>
                                          <p:spTgt spid="18"/>
                                        </p:tgtEl>
                                        <p:attrNameLst>
                                          <p:attrName>ppt_x</p:attrName>
                                          <p:attrName>ppt_y</p:attrName>
                                        </p:attrNameLst>
                                      </p:cBhvr>
                                      <p:rCtr x="-1771" y="31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animBg="1"/>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8" descr="Diagram&#10;&#10;Description automatically generated">
            <a:extLst>
              <a:ext uri="{FF2B5EF4-FFF2-40B4-BE49-F238E27FC236}">
                <a16:creationId xmlns:a16="http://schemas.microsoft.com/office/drawing/2014/main" id="{C81F1004-E095-4096-88FD-0283B7D715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5433" y="746908"/>
            <a:ext cx="5546673" cy="6180138"/>
          </a:xfrm>
          <a:prstGeom prst="rect">
            <a:avLst/>
          </a:prstGeom>
          <a:noFill/>
        </p:spPr>
      </p:pic>
      <p:sp>
        <p:nvSpPr>
          <p:cNvPr id="17" name="Text Placeholder 3">
            <a:extLst>
              <a:ext uri="{FF2B5EF4-FFF2-40B4-BE49-F238E27FC236}">
                <a16:creationId xmlns:a16="http://schemas.microsoft.com/office/drawing/2014/main" id="{C610850E-1A44-4055-B585-0520C0AAAA9F}"/>
              </a:ext>
            </a:extLst>
          </p:cNvPr>
          <p:cNvSpPr txBox="1">
            <a:spLocks/>
          </p:cNvSpPr>
          <p:nvPr/>
        </p:nvSpPr>
        <p:spPr>
          <a:xfrm>
            <a:off x="653168" y="1435101"/>
            <a:ext cx="5354439" cy="4691063"/>
          </a:xfrm>
          <a:prstGeom prst="rect">
            <a:avLst/>
          </a:prstGeom>
        </p:spPr>
        <p:txBody>
          <a:bodyPr/>
          <a:lstStyle>
            <a:lvl1pPr marL="342900" indent="-342900" algn="l" defTabSz="457200" rtl="0" eaLnBrk="1" latinLnBrk="0" hangingPunct="1">
              <a:lnSpc>
                <a:spcPct val="100000"/>
              </a:lnSpc>
              <a:spcBef>
                <a:spcPts val="800"/>
              </a:spcBef>
              <a:buClr>
                <a:schemeClr val="accent2"/>
              </a:buClr>
              <a:buFont typeface="Lucida Grande"/>
              <a:buChar char="›"/>
              <a:defRPr sz="1800" b="0" i="0" kern="1200">
                <a:solidFill>
                  <a:schemeClr val="bg1"/>
                </a:solidFill>
                <a:latin typeface="+mn-lt"/>
                <a:ea typeface="+mn-ea"/>
                <a:cs typeface="Nunito Sans Regular"/>
              </a:defRPr>
            </a:lvl1pPr>
            <a:lvl2pPr marL="742950" indent="-285750" algn="l" defTabSz="457200" rtl="0" eaLnBrk="1" latinLnBrk="0" hangingPunct="1">
              <a:lnSpc>
                <a:spcPct val="100000"/>
              </a:lnSpc>
              <a:spcBef>
                <a:spcPts val="800"/>
              </a:spcBef>
              <a:buClr>
                <a:schemeClr val="bg2"/>
              </a:buClr>
              <a:buFont typeface="Arial"/>
              <a:buChar char="•"/>
              <a:defRPr sz="1600" b="0" i="0" kern="1200">
                <a:solidFill>
                  <a:schemeClr val="bg2"/>
                </a:solidFill>
                <a:latin typeface="+mn-lt"/>
                <a:ea typeface="+mn-ea"/>
                <a:cs typeface="Nunito Sans Regular"/>
              </a:defRPr>
            </a:lvl2pPr>
            <a:lvl3pPr marL="1143000" indent="-228600" algn="l" defTabSz="457200" rtl="0" eaLnBrk="1" latinLnBrk="0" hangingPunct="1">
              <a:lnSpc>
                <a:spcPct val="100000"/>
              </a:lnSpc>
              <a:spcBef>
                <a:spcPts val="800"/>
              </a:spcBef>
              <a:buClr>
                <a:schemeClr val="accent2"/>
              </a:buClr>
              <a:buFont typeface="Lucida Grande"/>
              <a:buChar char="›"/>
              <a:defRPr sz="1400" b="0" i="0" kern="1200">
                <a:solidFill>
                  <a:schemeClr val="bg1"/>
                </a:solidFill>
                <a:latin typeface="+mn-lt"/>
                <a:ea typeface="+mn-ea"/>
                <a:cs typeface="Nunito Sans Regular"/>
              </a:defRPr>
            </a:lvl3pPr>
            <a:lvl4pPr marL="1600200" indent="-228600" algn="l" defTabSz="457200" rtl="0" eaLnBrk="1" latinLnBrk="0" hangingPunct="1">
              <a:lnSpc>
                <a:spcPct val="100000"/>
              </a:lnSpc>
              <a:spcBef>
                <a:spcPts val="800"/>
              </a:spcBef>
              <a:buClr>
                <a:schemeClr val="bg2"/>
              </a:buClr>
              <a:buFont typeface="Arial"/>
              <a:buChar char="•"/>
              <a:defRPr sz="1200" b="0" i="0" kern="1200">
                <a:solidFill>
                  <a:schemeClr val="bg2"/>
                </a:solidFill>
                <a:latin typeface="+mn-lt"/>
                <a:ea typeface="+mn-ea"/>
                <a:cs typeface="Nunito Sans Regular"/>
              </a:defRPr>
            </a:lvl4pPr>
            <a:lvl5pPr marL="2057400" indent="-228600" algn="l" defTabSz="457200" rtl="0" eaLnBrk="1" latinLnBrk="0" hangingPunct="1">
              <a:lnSpc>
                <a:spcPct val="100000"/>
              </a:lnSpc>
              <a:spcBef>
                <a:spcPts val="800"/>
              </a:spcBef>
              <a:buClr>
                <a:schemeClr val="accent2"/>
              </a:buClr>
              <a:buFont typeface="Lucida Grande"/>
              <a:buChar char="–"/>
              <a:defRPr sz="1200" b="0" i="0" kern="1200">
                <a:solidFill>
                  <a:schemeClr val="bg1"/>
                </a:solidFill>
                <a:latin typeface="+mn-lt"/>
                <a:ea typeface="+mn-ea"/>
                <a:cs typeface="Nunito Sans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CA" b="1" dirty="0"/>
          </a:p>
          <a:p>
            <a:pPr marL="0" indent="0">
              <a:buNone/>
            </a:pPr>
            <a:r>
              <a:rPr lang="en-CA" b="1" dirty="0"/>
              <a:t>OVERHEAD TEARDROP TO FINAL:</a:t>
            </a:r>
          </a:p>
          <a:p>
            <a:pPr>
              <a:buFont typeface="Arial" panose="020B0604020202020204" pitchFamily="34" charset="0"/>
              <a:buChar char="•"/>
            </a:pPr>
            <a:r>
              <a:rPr lang="en-CA" dirty="0"/>
              <a:t>SIGNIFICANTLY SHORTENS CIRCUIT</a:t>
            </a:r>
          </a:p>
          <a:p>
            <a:pPr>
              <a:buFont typeface="Arial" panose="020B0604020202020204" pitchFamily="34" charset="0"/>
              <a:buChar char="•"/>
            </a:pPr>
            <a:r>
              <a:rPr lang="en-CA" dirty="0"/>
              <a:t>SHOULD NOT BE DONE WITHOUT CONSULTING FSS</a:t>
            </a:r>
          </a:p>
          <a:p>
            <a:pPr>
              <a:buFont typeface="Arial" panose="020B0604020202020204" pitchFamily="34" charset="0"/>
              <a:buChar char="•"/>
            </a:pPr>
            <a:r>
              <a:rPr lang="en-CA" dirty="0"/>
              <a:t>CREATES POTENTIALLY UNSAFE TRAFFIC SCENARIOS</a:t>
            </a:r>
          </a:p>
          <a:p>
            <a:pPr>
              <a:buFont typeface="Arial" panose="020B0604020202020204" pitchFamily="34" charset="0"/>
              <a:buChar char="•"/>
            </a:pPr>
            <a:endParaRPr lang="en-CA" dirty="0"/>
          </a:p>
        </p:txBody>
      </p:sp>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AAF86139-0080-443B-9C48-50EFF624603F}"/>
                  </a:ext>
                </a:extLst>
              </p14:cNvPr>
              <p14:cNvContentPartPr/>
              <p14:nvPr/>
            </p14:nvContentPartPr>
            <p14:xfrm>
              <a:off x="6976440" y="1124208"/>
              <a:ext cx="360" cy="360"/>
            </p14:xfrm>
          </p:contentPart>
        </mc:Choice>
        <mc:Fallback xmlns="">
          <p:pic>
            <p:nvPicPr>
              <p:cNvPr id="5" name="Ink 4">
                <a:extLst>
                  <a:ext uri="{FF2B5EF4-FFF2-40B4-BE49-F238E27FC236}">
                    <a16:creationId xmlns:a16="http://schemas.microsoft.com/office/drawing/2014/main" id="{AAF86139-0080-443B-9C48-50EFF624603F}"/>
                  </a:ext>
                </a:extLst>
              </p:cNvPr>
              <p:cNvPicPr/>
              <p:nvPr/>
            </p:nvPicPr>
            <p:blipFill>
              <a:blip r:embed="rId5"/>
              <a:stretch>
                <a:fillRect/>
              </a:stretch>
            </p:blipFill>
            <p:spPr>
              <a:xfrm>
                <a:off x="6967800" y="111520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1033A081-9A5F-49AA-8F2C-E50B406E332E}"/>
                  </a:ext>
                </a:extLst>
              </p14:cNvPr>
              <p14:cNvContentPartPr/>
              <p14:nvPr/>
            </p14:nvContentPartPr>
            <p14:xfrm>
              <a:off x="7250760" y="1288728"/>
              <a:ext cx="360" cy="360"/>
            </p14:xfrm>
          </p:contentPart>
        </mc:Choice>
        <mc:Fallback xmlns="">
          <p:pic>
            <p:nvPicPr>
              <p:cNvPr id="7" name="Ink 6">
                <a:extLst>
                  <a:ext uri="{FF2B5EF4-FFF2-40B4-BE49-F238E27FC236}">
                    <a16:creationId xmlns:a16="http://schemas.microsoft.com/office/drawing/2014/main" id="{1033A081-9A5F-49AA-8F2C-E50B406E332E}"/>
                  </a:ext>
                </a:extLst>
              </p:cNvPr>
              <p:cNvPicPr/>
              <p:nvPr/>
            </p:nvPicPr>
            <p:blipFill>
              <a:blip r:embed="rId5"/>
              <a:stretch>
                <a:fillRect/>
              </a:stretch>
            </p:blipFill>
            <p:spPr>
              <a:xfrm>
                <a:off x="7242120" y="128008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AB844142-1F23-463C-A0F5-75723EBD1B5C}"/>
                  </a:ext>
                </a:extLst>
              </p14:cNvPr>
              <p14:cNvContentPartPr/>
              <p14:nvPr/>
            </p14:nvContentPartPr>
            <p14:xfrm>
              <a:off x="6053040" y="520848"/>
              <a:ext cx="360" cy="360"/>
            </p14:xfrm>
          </p:contentPart>
        </mc:Choice>
        <mc:Fallback xmlns="">
          <p:pic>
            <p:nvPicPr>
              <p:cNvPr id="8" name="Ink 7">
                <a:extLst>
                  <a:ext uri="{FF2B5EF4-FFF2-40B4-BE49-F238E27FC236}">
                    <a16:creationId xmlns:a16="http://schemas.microsoft.com/office/drawing/2014/main" id="{AB844142-1F23-463C-A0F5-75723EBD1B5C}"/>
                  </a:ext>
                </a:extLst>
              </p:cNvPr>
              <p:cNvPicPr/>
              <p:nvPr/>
            </p:nvPicPr>
            <p:blipFill>
              <a:blip r:embed="rId5"/>
              <a:stretch>
                <a:fillRect/>
              </a:stretch>
            </p:blipFill>
            <p:spPr>
              <a:xfrm>
                <a:off x="6044040" y="511848"/>
                <a:ext cx="18000" cy="18000"/>
              </a:xfrm>
              <a:prstGeom prst="rect">
                <a:avLst/>
              </a:prstGeom>
            </p:spPr>
          </p:pic>
        </mc:Fallback>
      </mc:AlternateContent>
      <p:sp>
        <p:nvSpPr>
          <p:cNvPr id="10" name="Title 2">
            <a:extLst>
              <a:ext uri="{FF2B5EF4-FFF2-40B4-BE49-F238E27FC236}">
                <a16:creationId xmlns:a16="http://schemas.microsoft.com/office/drawing/2014/main" id="{0D8F5165-CF6E-4E87-9772-848AF64FEAD5}"/>
              </a:ext>
            </a:extLst>
          </p:cNvPr>
          <p:cNvSpPr txBox="1">
            <a:spLocks/>
          </p:cNvSpPr>
          <p:nvPr/>
        </p:nvSpPr>
        <p:spPr>
          <a:xfrm>
            <a:off x="627811" y="746908"/>
            <a:ext cx="5544153" cy="503478"/>
          </a:xfrm>
          <a:prstGeom prst="rect">
            <a:avLst/>
          </a:prstGeom>
        </p:spPr>
        <p:txBody>
          <a:bodyPr vert="horz" lIns="0" tIns="0" rIns="0" bIns="0" rtlCol="0" anchor="t" anchorCtr="0">
            <a:noAutofit/>
          </a:bodyPr>
          <a:lstStyle>
            <a:lvl1pPr algn="l" defTabSz="457200" rtl="0" eaLnBrk="1" latinLnBrk="0" hangingPunct="1">
              <a:spcBef>
                <a:spcPct val="0"/>
              </a:spcBef>
              <a:buNone/>
              <a:defRPr sz="2800" kern="1200" cap="all">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sz="2500" dirty="0"/>
              <a:t>EXAMPLES OF Non standard circuits</a:t>
            </a:r>
          </a:p>
        </p:txBody>
      </p:sp>
      <p:pic>
        <p:nvPicPr>
          <p:cNvPr id="18" name="Graphic 17" descr="Airplane with solid fill">
            <a:extLst>
              <a:ext uri="{FF2B5EF4-FFF2-40B4-BE49-F238E27FC236}">
                <a16:creationId xmlns:a16="http://schemas.microsoft.com/office/drawing/2014/main" id="{EEF78099-E035-4B36-937B-18480F2E04E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0800000">
            <a:off x="8362169" y="2219430"/>
            <a:ext cx="455400" cy="636506"/>
          </a:xfrm>
          <a:prstGeom prst="rect">
            <a:avLst/>
          </a:prstGeom>
        </p:spPr>
      </p:pic>
      <p:cxnSp>
        <p:nvCxnSpPr>
          <p:cNvPr id="20" name="Straight Arrow Connector 19">
            <a:extLst>
              <a:ext uri="{FF2B5EF4-FFF2-40B4-BE49-F238E27FC236}">
                <a16:creationId xmlns:a16="http://schemas.microsoft.com/office/drawing/2014/main" id="{743FFEFE-6E23-45F4-B5F6-08E830FB2AD9}"/>
              </a:ext>
            </a:extLst>
          </p:cNvPr>
          <p:cNvCxnSpPr>
            <a:cxnSpLocks/>
          </p:cNvCxnSpPr>
          <p:nvPr/>
        </p:nvCxnSpPr>
        <p:spPr>
          <a:xfrm>
            <a:off x="7850969" y="2633869"/>
            <a:ext cx="1477800" cy="795131"/>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2" name="Arc 31">
            <a:extLst>
              <a:ext uri="{FF2B5EF4-FFF2-40B4-BE49-F238E27FC236}">
                <a16:creationId xmlns:a16="http://schemas.microsoft.com/office/drawing/2014/main" id="{B3984BA0-2167-43C7-9EFD-960CD750B37B}"/>
              </a:ext>
            </a:extLst>
          </p:cNvPr>
          <p:cNvSpPr/>
          <p:nvPr/>
        </p:nvSpPr>
        <p:spPr>
          <a:xfrm rot="1595052">
            <a:off x="8320672" y="3338107"/>
            <a:ext cx="1302435" cy="1498463"/>
          </a:xfrm>
          <a:prstGeom prst="arc">
            <a:avLst>
              <a:gd name="adj1" fmla="val 16200000"/>
              <a:gd name="adj2" fmla="val 21422852"/>
            </a:avLst>
          </a:prstGeom>
          <a:ln w="381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33" name="Arc 32">
            <a:extLst>
              <a:ext uri="{FF2B5EF4-FFF2-40B4-BE49-F238E27FC236}">
                <a16:creationId xmlns:a16="http://schemas.microsoft.com/office/drawing/2014/main" id="{4C62B7D8-6735-44BB-A4FD-4B8848074889}"/>
              </a:ext>
            </a:extLst>
          </p:cNvPr>
          <p:cNvSpPr/>
          <p:nvPr/>
        </p:nvSpPr>
        <p:spPr>
          <a:xfrm rot="7754765">
            <a:off x="8658711" y="3476292"/>
            <a:ext cx="1010447" cy="1048462"/>
          </a:xfrm>
          <a:prstGeom prst="arc">
            <a:avLst/>
          </a:prstGeom>
          <a:ln w="381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36" name="Freeform: Shape 35">
            <a:extLst>
              <a:ext uri="{FF2B5EF4-FFF2-40B4-BE49-F238E27FC236}">
                <a16:creationId xmlns:a16="http://schemas.microsoft.com/office/drawing/2014/main" id="{9091F39A-0B14-4820-8A4D-79AA47C7BE6F}"/>
              </a:ext>
            </a:extLst>
          </p:cNvPr>
          <p:cNvSpPr/>
          <p:nvPr/>
        </p:nvSpPr>
        <p:spPr>
          <a:xfrm>
            <a:off x="8577943" y="3635829"/>
            <a:ext cx="268514" cy="769257"/>
          </a:xfrm>
          <a:custGeom>
            <a:avLst/>
            <a:gdLst>
              <a:gd name="connsiteX0" fmla="*/ 268514 w 268514"/>
              <a:gd name="connsiteY0" fmla="*/ 769257 h 769257"/>
              <a:gd name="connsiteX1" fmla="*/ 58057 w 268514"/>
              <a:gd name="connsiteY1" fmla="*/ 435428 h 769257"/>
              <a:gd name="connsiteX2" fmla="*/ 0 w 268514"/>
              <a:gd name="connsiteY2" fmla="*/ 0 h 769257"/>
            </a:gdLst>
            <a:ahLst/>
            <a:cxnLst>
              <a:cxn ang="0">
                <a:pos x="connsiteX0" y="connsiteY0"/>
              </a:cxn>
              <a:cxn ang="0">
                <a:pos x="connsiteX1" y="connsiteY1"/>
              </a:cxn>
              <a:cxn ang="0">
                <a:pos x="connsiteX2" y="connsiteY2"/>
              </a:cxn>
            </a:cxnLst>
            <a:rect l="l" t="t" r="r" b="b"/>
            <a:pathLst>
              <a:path w="268514" h="769257">
                <a:moveTo>
                  <a:pt x="268514" y="769257"/>
                </a:moveTo>
                <a:cubicBezTo>
                  <a:pt x="185661" y="666447"/>
                  <a:pt x="102809" y="563637"/>
                  <a:pt x="58057" y="435428"/>
                </a:cubicBezTo>
                <a:cubicBezTo>
                  <a:pt x="13305" y="307219"/>
                  <a:pt x="6652" y="153609"/>
                  <a:pt x="0" y="0"/>
                </a:cubicBezTo>
              </a:path>
            </a:pathLst>
          </a:cu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cxnSp>
        <p:nvCxnSpPr>
          <p:cNvPr id="38" name="Straight Arrow Connector 37">
            <a:extLst>
              <a:ext uri="{FF2B5EF4-FFF2-40B4-BE49-F238E27FC236}">
                <a16:creationId xmlns:a16="http://schemas.microsoft.com/office/drawing/2014/main" id="{1439618B-985A-4738-B431-614B1D9A4861}"/>
              </a:ext>
            </a:extLst>
          </p:cNvPr>
          <p:cNvCxnSpPr/>
          <p:nvPr/>
        </p:nvCxnSpPr>
        <p:spPr>
          <a:xfrm flipV="1">
            <a:off x="8577943" y="3303477"/>
            <a:ext cx="0" cy="332352"/>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39" name="Graphic 38" descr="Airplane with solid fill">
            <a:extLst>
              <a:ext uri="{FF2B5EF4-FFF2-40B4-BE49-F238E27FC236}">
                <a16:creationId xmlns:a16="http://schemas.microsoft.com/office/drawing/2014/main" id="{6C911ECB-08D4-4D9A-B401-9D55DACE243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391057" y="3474771"/>
            <a:ext cx="455400" cy="636506"/>
          </a:xfrm>
          <a:prstGeom prst="rect">
            <a:avLst/>
          </a:prstGeom>
        </p:spPr>
      </p:pic>
    </p:spTree>
    <p:extLst>
      <p:ext uri="{BB962C8B-B14F-4D97-AF65-F5344CB8AC3E}">
        <p14:creationId xmlns:p14="http://schemas.microsoft.com/office/powerpoint/2010/main" val="206189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500"/>
                                        <p:tgtEl>
                                          <p:spTgt spid="20"/>
                                        </p:tgtEl>
                                      </p:cBhvr>
                                    </p:animEffect>
                                  </p:childTnLst>
                                </p:cTn>
                              </p:par>
                            </p:childTnLst>
                          </p:cTn>
                        </p:par>
                        <p:par>
                          <p:cTn id="24" fill="hold">
                            <p:stCondLst>
                              <p:cond delay="500"/>
                            </p:stCondLst>
                            <p:childTnLst>
                              <p:par>
                                <p:cTn id="25" presetID="22" presetClass="entr" presetSubtype="1"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up)">
                                      <p:cBhvr>
                                        <p:cTn id="27" dur="500"/>
                                        <p:tgtEl>
                                          <p:spTgt spid="32"/>
                                        </p:tgtEl>
                                      </p:cBhvr>
                                    </p:animEffect>
                                  </p:childTnLst>
                                </p:cTn>
                              </p:par>
                            </p:childTnLst>
                          </p:cTn>
                        </p:par>
                        <p:par>
                          <p:cTn id="28" fill="hold">
                            <p:stCondLst>
                              <p:cond delay="1000"/>
                            </p:stCondLst>
                            <p:childTnLst>
                              <p:par>
                                <p:cTn id="29" presetID="22" presetClass="entr" presetSubtype="2"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right)">
                                      <p:cBhvr>
                                        <p:cTn id="31" dur="500"/>
                                        <p:tgtEl>
                                          <p:spTgt spid="33"/>
                                        </p:tgtEl>
                                      </p:cBhvr>
                                    </p:animEffect>
                                  </p:childTnLst>
                                </p:cTn>
                              </p:par>
                            </p:childTnLst>
                          </p:cTn>
                        </p:par>
                        <p:par>
                          <p:cTn id="32" fill="hold">
                            <p:stCondLst>
                              <p:cond delay="1500"/>
                            </p:stCondLst>
                            <p:childTnLst>
                              <p:par>
                                <p:cTn id="33" presetID="22" presetClass="entr" presetSubtype="4"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down)">
                                      <p:cBhvr>
                                        <p:cTn id="35" dur="500"/>
                                        <p:tgtEl>
                                          <p:spTgt spid="36"/>
                                        </p:tgtEl>
                                      </p:cBhvr>
                                    </p:animEffect>
                                  </p:childTnLst>
                                </p:cTn>
                              </p:par>
                            </p:childTnLst>
                          </p:cTn>
                        </p:par>
                        <p:par>
                          <p:cTn id="36" fill="hold">
                            <p:stCondLst>
                              <p:cond delay="2000"/>
                            </p:stCondLst>
                            <p:childTnLst>
                              <p:par>
                                <p:cTn id="37" presetID="22" presetClass="entr" presetSubtype="4"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down)">
                                      <p:cBhvr>
                                        <p:cTn id="39" dur="500"/>
                                        <p:tgtEl>
                                          <p:spTgt spid="38"/>
                                        </p:tgtEl>
                                      </p:cBhvr>
                                    </p:animEffect>
                                  </p:childTnLst>
                                </p:cTn>
                              </p:par>
                            </p:childTnLst>
                          </p:cTn>
                        </p:par>
                        <p:par>
                          <p:cTn id="40" fill="hold">
                            <p:stCondLst>
                              <p:cond delay="2500"/>
                            </p:stCondLst>
                            <p:childTnLst>
                              <p:par>
                                <p:cTn id="41" presetID="22" presetClass="entr" presetSubtype="4"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down)">
                                      <p:cBhvr>
                                        <p:cTn id="43" dur="500"/>
                                        <p:tgtEl>
                                          <p:spTgt spid="39"/>
                                        </p:tgtEl>
                                      </p:cBhvr>
                                    </p:animEffect>
                                  </p:childTnLst>
                                </p:cTn>
                              </p:par>
                            </p:childTnLst>
                          </p:cTn>
                        </p:par>
                        <p:par>
                          <p:cTn id="44" fill="hold">
                            <p:stCondLst>
                              <p:cond delay="3000"/>
                            </p:stCondLst>
                            <p:childTnLst>
                              <p:par>
                                <p:cTn id="45" presetID="26" presetClass="emph" presetSubtype="0" fill="hold" nodeType="afterEffect">
                                  <p:stCondLst>
                                    <p:cond delay="0"/>
                                  </p:stCondLst>
                                  <p:childTnLst>
                                    <p:animEffect transition="out" filter="fade">
                                      <p:cBhvr>
                                        <p:cTn id="46" dur="500" tmFilter="0, 0; .2, .5; .8, .5; 1, 0"/>
                                        <p:tgtEl>
                                          <p:spTgt spid="18"/>
                                        </p:tgtEl>
                                      </p:cBhvr>
                                    </p:animEffect>
                                    <p:animScale>
                                      <p:cBhvr>
                                        <p:cTn id="47" dur="250" autoRev="1" fill="hold"/>
                                        <p:tgtEl>
                                          <p:spTgt spid="18"/>
                                        </p:tgtEl>
                                      </p:cBhvr>
                                      <p:by x="105000" y="105000"/>
                                    </p:animScale>
                                  </p:childTnLst>
                                </p:cTn>
                              </p:par>
                            </p:childTnLst>
                          </p:cTn>
                        </p:par>
                        <p:par>
                          <p:cTn id="48" fill="hold">
                            <p:stCondLst>
                              <p:cond delay="3500"/>
                            </p:stCondLst>
                            <p:childTnLst>
                              <p:par>
                                <p:cTn id="49" presetID="26" presetClass="emph" presetSubtype="0" fill="hold" nodeType="afterEffect">
                                  <p:stCondLst>
                                    <p:cond delay="0"/>
                                  </p:stCondLst>
                                  <p:childTnLst>
                                    <p:animEffect transition="out" filter="fade">
                                      <p:cBhvr>
                                        <p:cTn id="50" dur="500" tmFilter="0, 0; .2, .5; .8, .5; 1, 0"/>
                                        <p:tgtEl>
                                          <p:spTgt spid="18"/>
                                        </p:tgtEl>
                                      </p:cBhvr>
                                    </p:animEffect>
                                    <p:animScale>
                                      <p:cBhvr>
                                        <p:cTn id="51" dur="25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NAV CANADA">
  <a:themeElements>
    <a:clrScheme name="NAV CANADA">
      <a:dk1>
        <a:srgbClr val="474D56"/>
      </a:dk1>
      <a:lt1>
        <a:sysClr val="window" lastClr="FFFFFF"/>
      </a:lt1>
      <a:dk2>
        <a:srgbClr val="00529C"/>
      </a:dk2>
      <a:lt2>
        <a:srgbClr val="DADCE1"/>
      </a:lt2>
      <a:accent1>
        <a:srgbClr val="00A6DC"/>
      </a:accent1>
      <a:accent2>
        <a:srgbClr val="999FA8"/>
      </a:accent2>
      <a:accent3>
        <a:srgbClr val="7BC466"/>
      </a:accent3>
      <a:accent4>
        <a:srgbClr val="715DA3"/>
      </a:accent4>
      <a:accent5>
        <a:srgbClr val="FCB334"/>
      </a:accent5>
      <a:accent6>
        <a:srgbClr val="F4793B"/>
      </a:accent6>
      <a:hlink>
        <a:srgbClr val="1FAA92"/>
      </a:hlink>
      <a:folHlink>
        <a:srgbClr val="D6186E"/>
      </a:folHlink>
    </a:clrScheme>
    <a:fontScheme name="NAV CANAD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2763</TotalTime>
  <Words>1997</Words>
  <Application>Microsoft Office PowerPoint</Application>
  <PresentationFormat>Widescreen</PresentationFormat>
  <Paragraphs>237</Paragraphs>
  <Slides>28</Slides>
  <Notes>22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Arial</vt:lpstr>
      <vt:lpstr>Arial Black</vt:lpstr>
      <vt:lpstr>Calibri</vt:lpstr>
      <vt:lpstr>Corbel</vt:lpstr>
      <vt:lpstr>Lucida Grande</vt:lpstr>
      <vt:lpstr>Wingdings</vt:lpstr>
      <vt:lpstr>Banded</vt:lpstr>
      <vt:lpstr>NAV CANADA</vt:lpstr>
      <vt:lpstr>Nanaimo Circuit and VFR TERMINAL PROCEDURES</vt:lpstr>
      <vt:lpstr>PowerPoint Presentation</vt:lpstr>
      <vt:lpstr>PowerPoint Presentation</vt:lpstr>
      <vt:lpstr>Rwy 16 vfr departure procedure</vt:lpstr>
      <vt:lpstr>PowerPoint Presentation</vt:lpstr>
      <vt:lpstr>PowerPoint Presentation</vt:lpstr>
      <vt:lpstr>PowerPoint Presentation</vt:lpstr>
      <vt:lpstr>PowerPoint Presentation</vt:lpstr>
      <vt:lpstr>PowerPoint Presentation</vt:lpstr>
      <vt:lpstr>Nanaimo VFR Terminal procedures chart</vt:lpstr>
      <vt:lpstr>Nanaimo VFR Terminal procedures chart</vt:lpstr>
      <vt:lpstr>Control Zones</vt:lpstr>
      <vt:lpstr>IFR Approaches</vt:lpstr>
      <vt:lpstr>IFR visual Approach 16</vt:lpstr>
      <vt:lpstr>IFR visual Approach 34</vt:lpstr>
      <vt:lpstr>VFR checkpoints</vt:lpstr>
      <vt:lpstr>THE Gravel pit </vt:lpstr>
      <vt:lpstr>PowerPoint Presentation</vt:lpstr>
      <vt:lpstr>VFR ROUTES</vt:lpstr>
      <vt:lpstr>Nanaimo VTPC VFR Arrivals rwy 16</vt:lpstr>
      <vt:lpstr>Nanaimo VTPC VFR Arrivals rwy 16</vt:lpstr>
      <vt:lpstr>Nanaimo VTPC VFR Arrivals rwy 16</vt:lpstr>
      <vt:lpstr>Nanaimo VTPC VFR Arrivals rwy 34</vt:lpstr>
      <vt:lpstr>Nanaimo VTPC VFR Arrivals rwy 34</vt:lpstr>
      <vt:lpstr>Nanaimo VTPC VFR Arrivals rwy 34</vt:lpstr>
      <vt:lpstr>VFR ROUTES</vt:lpstr>
      <vt:lpstr>VFR ROUTES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Paizs, Adam</dc:creator>
  <cp:lastModifiedBy>Paizs, Adam</cp:lastModifiedBy>
  <cp:revision>211</cp:revision>
  <dcterms:created xsi:type="dcterms:W3CDTF">2022-02-09T21:41:49Z</dcterms:created>
  <dcterms:modified xsi:type="dcterms:W3CDTF">2022-03-19T15:32:18Z</dcterms:modified>
</cp:coreProperties>
</file>